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407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2148" y="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158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6199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17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466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jcoggins@kelloggllc.com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8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669280" y="0"/>
            <a:ext cx="3474720" cy="5143500"/>
          </a:xfrm>
          <a:prstGeom prst="rect">
            <a:avLst/>
          </a:prstGeom>
          <a:solidFill>
            <a:srgbClr val="143A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623560" y="0"/>
            <a:ext cx="73152" cy="514350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73152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00" dirty="0">
                <a:solidFill>
                  <a:srgbClr val="0F9ED5"/>
                </a:solidFill>
              </a:rPr>
              <a:t>FCC 26-41  ·  WC Dockets 26-133, 13-184, 21-93, 21-455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57200" y="1051560"/>
            <a:ext cx="5029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</a:rPr>
              <a:t>Save E-Rate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57200" y="2084832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>
                <a:solidFill>
                  <a:srgbClr val="D7E0EA"/>
                </a:solidFill>
              </a:rPr>
              <a:t>The FCC is asking whether the program should</a:t>
            </a:r>
            <a:endParaRPr lang="en-US" sz="1500"/>
          </a:p>
          <a:p>
            <a:pPr marL="0" indent="0" algn="l">
              <a:buNone/>
            </a:pPr>
            <a:r>
              <a:rPr lang="en-US" sz="1500" i="1">
                <a:solidFill>
                  <a:srgbClr val="D7E0EA"/>
                </a:solidFill>
              </a:rPr>
              <a:t>continue, shrink, or change</a:t>
            </a:r>
            <a:endParaRPr lang="en-US" sz="1500"/>
          </a:p>
        </p:txBody>
      </p:sp>
      <p:sp>
        <p:nvSpPr>
          <p:cNvPr id="8" name="Text 6"/>
          <p:cNvSpPr/>
          <p:nvPr/>
        </p:nvSpPr>
        <p:spPr>
          <a:xfrm>
            <a:off x="457200" y="324612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9ED5"/>
                </a:solidFill>
              </a:rPr>
              <a:t>Now</a:t>
            </a:r>
            <a:endParaRPr lang="en-US" sz="3000"/>
          </a:p>
        </p:txBody>
      </p:sp>
      <p:sp>
        <p:nvSpPr>
          <p:cNvPr id="9" name="Text 7"/>
          <p:cNvSpPr/>
          <p:nvPr/>
        </p:nvSpPr>
        <p:spPr>
          <a:xfrm>
            <a:off x="457200" y="3749040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Time to organize</a:t>
            </a:r>
            <a:endParaRPr lang="en-US" sz="950"/>
          </a:p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data, stories, and asks</a:t>
            </a:r>
            <a:endParaRPr lang="en-US" sz="950"/>
          </a:p>
        </p:txBody>
      </p:sp>
      <p:sp>
        <p:nvSpPr>
          <p:cNvPr id="10" name="Shape 8"/>
          <p:cNvSpPr/>
          <p:nvPr/>
        </p:nvSpPr>
        <p:spPr>
          <a:xfrm>
            <a:off x="2084832" y="3246120"/>
            <a:ext cx="13716" cy="9601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194560" y="324612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9ED5"/>
                </a:solidFill>
              </a:rPr>
              <a:t>90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2194560" y="3749040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Days after Federal Register</a:t>
            </a:r>
            <a:endParaRPr lang="en-US" sz="950"/>
          </a:p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for replies</a:t>
            </a:r>
            <a:endParaRPr lang="en-US" sz="950"/>
          </a:p>
        </p:txBody>
      </p:sp>
      <p:sp>
        <p:nvSpPr>
          <p:cNvPr id="13" name="Shape 11"/>
          <p:cNvSpPr/>
          <p:nvPr/>
        </p:nvSpPr>
        <p:spPr>
          <a:xfrm>
            <a:off x="3822192" y="3246120"/>
            <a:ext cx="13716" cy="9601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931920" y="324612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F9ED5"/>
                </a:solidFill>
              </a:rPr>
              <a:t>60</a:t>
            </a:r>
            <a:endParaRPr lang="en-US" sz="3000"/>
          </a:p>
        </p:txBody>
      </p:sp>
      <p:sp>
        <p:nvSpPr>
          <p:cNvPr id="15" name="Text 13"/>
          <p:cNvSpPr/>
          <p:nvPr/>
        </p:nvSpPr>
        <p:spPr>
          <a:xfrm>
            <a:off x="3931920" y="3749040"/>
            <a:ext cx="1600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Days after Federal Register</a:t>
            </a:r>
            <a:endParaRPr lang="en-US" sz="950"/>
          </a:p>
          <a:p>
            <a:pPr marL="0" indent="0" algn="l">
              <a:buNone/>
            </a:pPr>
            <a:r>
              <a:rPr lang="en-US" sz="950">
                <a:solidFill>
                  <a:srgbClr val="D7E0EA"/>
                </a:solidFill>
              </a:rPr>
              <a:t>for comments</a:t>
            </a:r>
            <a:endParaRPr lang="en-US" sz="950"/>
          </a:p>
        </p:txBody>
      </p:sp>
      <p:sp>
        <p:nvSpPr>
          <p:cNvPr id="16" name="Shape 14"/>
          <p:cNvSpPr/>
          <p:nvPr/>
        </p:nvSpPr>
        <p:spPr>
          <a:xfrm>
            <a:off x="365760" y="4832604"/>
            <a:ext cx="5120640" cy="10973"/>
          </a:xfrm>
          <a:prstGeom prst="rect">
            <a:avLst/>
          </a:prstGeom>
          <a:solidFill>
            <a:srgbClr val="2A4A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7FB6C4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8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/>
    </mc:Choice>
    <mc:Fallback xmlns="">
      <p:transition spd="slow" advClick="0"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8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FFFFFF"/>
                </a:solidFill>
              </a:rPr>
              <a:t>Four-step response timeline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1005840"/>
            <a:ext cx="1965960" cy="2633472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196596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107899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50">
                <a:solidFill>
                  <a:srgbClr val="0F9ED5"/>
                </a:solidFill>
              </a:rPr>
              <a:t>STEP 1</a:t>
            </a:r>
            <a:endParaRPr lang="en-US" sz="900"/>
          </a:p>
        </p:txBody>
      </p:sp>
      <p:sp>
        <p:nvSpPr>
          <p:cNvPr id="7" name="Text 5"/>
          <p:cNvSpPr/>
          <p:nvPr/>
        </p:nvSpPr>
        <p:spPr>
          <a:xfrm>
            <a:off x="365760" y="135331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</a:rPr>
              <a:t>Inventory risk</a:t>
            </a:r>
            <a:endParaRPr lang="en-US" sz="1300"/>
          </a:p>
        </p:txBody>
      </p:sp>
      <p:sp>
        <p:nvSpPr>
          <p:cNvPr id="8" name="Text 6"/>
          <p:cNvSpPr/>
          <p:nvPr/>
        </p:nvSpPr>
        <p:spPr>
          <a:xfrm>
            <a:off x="365760" y="1828800"/>
            <a:ext cx="178308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Map which services, sites, applicants, and consultant practices are implicated by the questions.</a:t>
            </a:r>
            <a:endParaRPr lang="en-US" sz="1100"/>
          </a:p>
        </p:txBody>
      </p:sp>
      <p:sp>
        <p:nvSpPr>
          <p:cNvPr id="9" name="Text 7"/>
          <p:cNvSpPr/>
          <p:nvPr/>
        </p:nvSpPr>
        <p:spPr>
          <a:xfrm>
            <a:off x="2258568" y="2103120"/>
            <a:ext cx="201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1F4B8F"/>
                </a:solidFill>
              </a:rPr>
              <a:t>›</a:t>
            </a:r>
            <a:endParaRPr lang="en-US" sz="2200"/>
          </a:p>
        </p:txBody>
      </p:sp>
      <p:sp>
        <p:nvSpPr>
          <p:cNvPr id="10" name="Shape 8"/>
          <p:cNvSpPr/>
          <p:nvPr/>
        </p:nvSpPr>
        <p:spPr>
          <a:xfrm>
            <a:off x="2450592" y="1005840"/>
            <a:ext cx="1965960" cy="2633472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450592" y="1005840"/>
            <a:ext cx="1965960" cy="54864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450592" y="107899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50">
                <a:solidFill>
                  <a:srgbClr val="1F4B8F"/>
                </a:solidFill>
              </a:rPr>
              <a:t>STEP 2</a:t>
            </a:r>
            <a:endParaRPr lang="en-US" sz="900"/>
          </a:p>
        </p:txBody>
      </p:sp>
      <p:sp>
        <p:nvSpPr>
          <p:cNvPr id="13" name="Text 11"/>
          <p:cNvSpPr/>
          <p:nvPr/>
        </p:nvSpPr>
        <p:spPr>
          <a:xfrm>
            <a:off x="2542032" y="135331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</a:rPr>
              <a:t>Gather evidence</a:t>
            </a:r>
            <a:endParaRPr lang="en-US" sz="1300"/>
          </a:p>
        </p:txBody>
      </p:sp>
      <p:sp>
        <p:nvSpPr>
          <p:cNvPr id="14" name="Text 12"/>
          <p:cNvSpPr/>
          <p:nvPr/>
        </p:nvSpPr>
        <p:spPr>
          <a:xfrm>
            <a:off x="2542032" y="1828800"/>
            <a:ext cx="178308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Pull funding history, contracts, pricing, utilization, policies, and local impact stories.</a:t>
            </a:r>
            <a:endParaRPr lang="en-US" sz="1100"/>
          </a:p>
        </p:txBody>
      </p:sp>
      <p:sp>
        <p:nvSpPr>
          <p:cNvPr id="15" name="Text 13"/>
          <p:cNvSpPr/>
          <p:nvPr/>
        </p:nvSpPr>
        <p:spPr>
          <a:xfrm>
            <a:off x="4434840" y="2103120"/>
            <a:ext cx="201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156082"/>
                </a:solidFill>
              </a:rPr>
              <a:t>›</a:t>
            </a:r>
            <a:endParaRPr lang="en-US" sz="2200"/>
          </a:p>
        </p:txBody>
      </p:sp>
      <p:sp>
        <p:nvSpPr>
          <p:cNvPr id="16" name="Shape 14"/>
          <p:cNvSpPr/>
          <p:nvPr/>
        </p:nvSpPr>
        <p:spPr>
          <a:xfrm>
            <a:off x="4626864" y="1005840"/>
            <a:ext cx="1965960" cy="2633472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626864" y="1005840"/>
            <a:ext cx="1965960" cy="54864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626864" y="107899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50">
                <a:solidFill>
                  <a:srgbClr val="156082"/>
                </a:solidFill>
              </a:rPr>
              <a:t>STEP 3</a:t>
            </a:r>
            <a:endParaRPr lang="en-US" sz="900"/>
          </a:p>
        </p:txBody>
      </p:sp>
      <p:sp>
        <p:nvSpPr>
          <p:cNvPr id="19" name="Text 17"/>
          <p:cNvSpPr/>
          <p:nvPr/>
        </p:nvSpPr>
        <p:spPr>
          <a:xfrm>
            <a:off x="4718304" y="135331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</a:rPr>
              <a:t>Draft targeted comments</a:t>
            </a:r>
            <a:endParaRPr lang="en-US" sz="1300"/>
          </a:p>
        </p:txBody>
      </p:sp>
      <p:sp>
        <p:nvSpPr>
          <p:cNvPr id="20" name="Text 18"/>
          <p:cNvSpPr/>
          <p:nvPr/>
        </p:nvSpPr>
        <p:spPr>
          <a:xfrm>
            <a:off x="4718304" y="1828800"/>
            <a:ext cx="178308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Answer the questions that matter most and end with clear asks that preserve workable support.</a:t>
            </a:r>
            <a:endParaRPr lang="en-US" sz="1100"/>
          </a:p>
        </p:txBody>
      </p:sp>
      <p:sp>
        <p:nvSpPr>
          <p:cNvPr id="21" name="Text 19"/>
          <p:cNvSpPr/>
          <p:nvPr/>
        </p:nvSpPr>
        <p:spPr>
          <a:xfrm>
            <a:off x="6611112" y="2103120"/>
            <a:ext cx="201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>
                <a:solidFill>
                  <a:srgbClr val="0E7490"/>
                </a:solidFill>
              </a:rPr>
              <a:t>›</a:t>
            </a:r>
            <a:endParaRPr lang="en-US" sz="2200"/>
          </a:p>
        </p:txBody>
      </p:sp>
      <p:sp>
        <p:nvSpPr>
          <p:cNvPr id="22" name="Shape 20"/>
          <p:cNvSpPr/>
          <p:nvPr/>
        </p:nvSpPr>
        <p:spPr>
          <a:xfrm>
            <a:off x="6803136" y="1005840"/>
            <a:ext cx="1965960" cy="2633472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803136" y="1005840"/>
            <a:ext cx="1965960" cy="54864"/>
          </a:xfrm>
          <a:prstGeom prst="rect">
            <a:avLst/>
          </a:prstGeom>
          <a:solidFill>
            <a:srgbClr val="0E74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803136" y="107899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50">
                <a:solidFill>
                  <a:srgbClr val="0E7490"/>
                </a:solidFill>
              </a:rPr>
              <a:t>STEP 4</a:t>
            </a:r>
            <a:endParaRPr lang="en-US" sz="900"/>
          </a:p>
        </p:txBody>
      </p:sp>
      <p:sp>
        <p:nvSpPr>
          <p:cNvPr id="25" name="Text 23"/>
          <p:cNvSpPr/>
          <p:nvPr/>
        </p:nvSpPr>
        <p:spPr>
          <a:xfrm>
            <a:off x="6894576" y="1353312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FFFFFF"/>
                </a:solidFill>
              </a:rPr>
              <a:t>Coordinate replies</a:t>
            </a:r>
            <a:endParaRPr lang="en-US" sz="1300"/>
          </a:p>
        </p:txBody>
      </p:sp>
      <p:sp>
        <p:nvSpPr>
          <p:cNvPr id="26" name="Text 24"/>
          <p:cNvSpPr/>
          <p:nvPr/>
        </p:nvSpPr>
        <p:spPr>
          <a:xfrm>
            <a:off x="6894576" y="1828800"/>
            <a:ext cx="178308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Align themes with peers and consortia, then reinforce local evidence in reply comments.</a:t>
            </a:r>
            <a:endParaRPr lang="en-US" sz="1100"/>
          </a:p>
        </p:txBody>
      </p:sp>
      <p:sp>
        <p:nvSpPr>
          <p:cNvPr id="27" name="Text 25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7FB6C4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28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4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0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3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6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9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2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5" dur="6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Use these prompts internally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>
          <a:xfrm>
            <a:off x="365760" y="65836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>
                <a:solidFill>
                  <a:srgbClr val="1F4B8F"/>
                </a:solidFill>
              </a:rPr>
              <a:t>Five self-check questions for districts and libraries</a:t>
            </a:r>
            <a:endParaRPr lang="en-US" sz="1200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1005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1</a:t>
            </a:r>
            <a:endParaRPr lang="en-US" sz="1400"/>
          </a:p>
        </p:txBody>
      </p:sp>
      <p:sp>
        <p:nvSpPr>
          <p:cNvPr id="7" name="Text 5"/>
          <p:cNvSpPr/>
          <p:nvPr/>
        </p:nvSpPr>
        <p:spPr>
          <a:xfrm>
            <a:off x="804672" y="978408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Can we prove funded services are essential to instruction or library service delivery, not merely convenient?</a:t>
            </a:r>
            <a:endParaRPr lang="en-US" sz="1250"/>
          </a:p>
        </p:txBody>
      </p:sp>
      <p:sp>
        <p:nvSpPr>
          <p:cNvPr id="8" name="Shape 6"/>
          <p:cNvSpPr/>
          <p:nvPr/>
        </p:nvSpPr>
        <p:spPr>
          <a:xfrm>
            <a:off x="274320" y="1700784"/>
            <a:ext cx="859536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801368"/>
            <a:ext cx="384048" cy="384048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18013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2</a:t>
            </a:r>
            <a:endParaRPr lang="en-US" sz="1400"/>
          </a:p>
        </p:txBody>
      </p:sp>
      <p:sp>
        <p:nvSpPr>
          <p:cNvPr id="11" name="Text 9"/>
          <p:cNvSpPr/>
          <p:nvPr/>
        </p:nvSpPr>
        <p:spPr>
          <a:xfrm>
            <a:off x="804672" y="1773936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Can we show our network is governed for educational use through filtering, supervision, AUPs, and local controls?</a:t>
            </a:r>
            <a:endParaRPr lang="en-US" sz="1250"/>
          </a:p>
        </p:txBody>
      </p:sp>
      <p:sp>
        <p:nvSpPr>
          <p:cNvPr id="12" name="Shape 10"/>
          <p:cNvSpPr/>
          <p:nvPr/>
        </p:nvSpPr>
        <p:spPr>
          <a:xfrm>
            <a:off x="274320" y="2496312"/>
            <a:ext cx="859536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74320" y="2596896"/>
            <a:ext cx="384048" cy="384048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74320" y="25968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3</a:t>
            </a:r>
            <a:endParaRPr lang="en-US" sz="1400"/>
          </a:p>
        </p:txBody>
      </p:sp>
      <p:sp>
        <p:nvSpPr>
          <p:cNvPr id="15" name="Text 13"/>
          <p:cNvSpPr/>
          <p:nvPr/>
        </p:nvSpPr>
        <p:spPr>
          <a:xfrm>
            <a:off x="804672" y="2569464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Can we defend pricing, procurement, and LCP practices with records that are easy to explain?</a:t>
            </a:r>
            <a:endParaRPr lang="en-US" sz="1250"/>
          </a:p>
        </p:txBody>
      </p:sp>
      <p:sp>
        <p:nvSpPr>
          <p:cNvPr id="16" name="Shape 14"/>
          <p:cNvSpPr/>
          <p:nvPr/>
        </p:nvSpPr>
        <p:spPr>
          <a:xfrm>
            <a:off x="274320" y="3291840"/>
            <a:ext cx="859536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74320" y="3392424"/>
            <a:ext cx="384048" cy="384048"/>
          </a:xfrm>
          <a:prstGeom prst="rect">
            <a:avLst/>
          </a:prstGeom>
          <a:solidFill>
            <a:srgbClr val="0E74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74320" y="33924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4</a:t>
            </a:r>
            <a:endParaRPr lang="en-US" sz="1400"/>
          </a:p>
        </p:txBody>
      </p:sp>
      <p:sp>
        <p:nvSpPr>
          <p:cNvPr id="19" name="Text 17"/>
          <p:cNvSpPr/>
          <p:nvPr/>
        </p:nvSpPr>
        <p:spPr>
          <a:xfrm>
            <a:off x="804672" y="3364992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Can we quantify what students, patrons, sites, or programs lose if support is reduced?</a:t>
            </a:r>
            <a:endParaRPr lang="en-US" sz="1250"/>
          </a:p>
        </p:txBody>
      </p:sp>
      <p:sp>
        <p:nvSpPr>
          <p:cNvPr id="20" name="Shape 18"/>
          <p:cNvSpPr/>
          <p:nvPr/>
        </p:nvSpPr>
        <p:spPr>
          <a:xfrm>
            <a:off x="274320" y="4087368"/>
            <a:ext cx="859536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274320" y="4187952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274320" y="41879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5</a:t>
            </a:r>
            <a:endParaRPr lang="en-US" sz="1400"/>
          </a:p>
        </p:txBody>
      </p:sp>
      <p:sp>
        <p:nvSpPr>
          <p:cNvPr id="23" name="Text 21"/>
          <p:cNvSpPr/>
          <p:nvPr/>
        </p:nvSpPr>
        <p:spPr>
          <a:xfrm>
            <a:off x="804672" y="4160520"/>
            <a:ext cx="8001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Can we clearly explain consultant roles, compensation, and oversight if asked?</a:t>
            </a:r>
            <a:endParaRPr lang="en-US" sz="1250"/>
          </a:p>
        </p:txBody>
      </p:sp>
      <p:sp>
        <p:nvSpPr>
          <p:cNvPr id="24" name="Text 22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25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8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1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4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2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5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8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1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4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7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0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3" dur="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6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8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0" y="502920"/>
            <a:ext cx="9144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>
                <a:solidFill>
                  <a:srgbClr val="000000"/>
                </a:solidFill>
              </a:rPr>
              <a:t>📣</a:t>
            </a:r>
            <a:endParaRPr lang="en-US" sz="3600"/>
          </a:p>
        </p:txBody>
      </p:sp>
      <p:sp>
        <p:nvSpPr>
          <p:cNvPr id="5" name="Text 3"/>
          <p:cNvSpPr/>
          <p:nvPr/>
        </p:nvSpPr>
        <p:spPr>
          <a:xfrm>
            <a:off x="731520" y="10972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>
                <a:solidFill>
                  <a:srgbClr val="FFFFFF"/>
                </a:solidFill>
              </a:rPr>
              <a:t>Make the record impossible to ignore</a:t>
            </a:r>
            <a:endParaRPr lang="en-US" sz="3600"/>
          </a:p>
        </p:txBody>
      </p:sp>
      <p:sp>
        <p:nvSpPr>
          <p:cNvPr id="6" name="Text 4"/>
          <p:cNvSpPr/>
          <p:nvPr/>
        </p:nvSpPr>
        <p:spPr>
          <a:xfrm>
            <a:off x="1097280" y="2121408"/>
            <a:ext cx="6949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>
                <a:solidFill>
                  <a:srgbClr val="0F9ED5"/>
                </a:solidFill>
              </a:rPr>
              <a:t>Protect affordable broadband, internal connections, equity, and practical administration</a:t>
            </a:r>
            <a:endParaRPr lang="en-US" sz="1300"/>
          </a:p>
        </p:txBody>
      </p:sp>
      <p:sp>
        <p:nvSpPr>
          <p:cNvPr id="7" name="Shape 5"/>
          <p:cNvSpPr/>
          <p:nvPr/>
        </p:nvSpPr>
        <p:spPr>
          <a:xfrm>
            <a:off x="2743200" y="2578608"/>
            <a:ext cx="3657600" cy="32004"/>
          </a:xfrm>
          <a:prstGeom prst="rect">
            <a:avLst/>
          </a:prstGeom>
          <a:solidFill>
            <a:srgbClr val="2A4A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0" y="2697480"/>
            <a:ext cx="7315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>
                <a:solidFill>
                  <a:srgbClr val="D7E0EA"/>
                </a:solidFill>
              </a:rPr>
              <a:t>The strongest presentation and the strongest filing both do the same thing: show that E-Rate is not a legacy subsidy. It is the operating backbone for instruction, access, safety, and equitable participation.</a:t>
            </a:r>
            <a:endParaRPr lang="en-US" sz="1300"/>
          </a:p>
        </p:txBody>
      </p:sp>
      <p:sp>
        <p:nvSpPr>
          <p:cNvPr id="9" name="Shape 7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7FB6C4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1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Useful Links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10972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1</a:t>
            </a:r>
            <a:endParaRPr lang="en-US" sz="1400"/>
          </a:p>
        </p:txBody>
      </p:sp>
      <p:sp>
        <p:nvSpPr>
          <p:cNvPr id="6" name="Text 4"/>
          <p:cNvSpPr/>
          <p:nvPr/>
        </p:nvSpPr>
        <p:spPr>
          <a:xfrm>
            <a:off x="804672" y="1115568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E2841"/>
                </a:solidFill>
              </a:rPr>
              <a:t>How to file comments with the FCC?</a:t>
            </a:r>
            <a:endParaRPr lang="en-US" sz="1400"/>
          </a:p>
        </p:txBody>
      </p:sp>
      <p:sp>
        <p:nvSpPr>
          <p:cNvPr id="7" name="Text 5"/>
          <p:cNvSpPr/>
          <p:nvPr/>
        </p:nvSpPr>
        <p:spPr>
          <a:xfrm>
            <a:off x="804672" y="1481328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0F9ED5"/>
                </a:solidFill>
              </a:rPr>
              <a:t>[FCC filing URL to be inserted]</a:t>
            </a:r>
            <a:endParaRPr lang="en-US" sz="1100"/>
          </a:p>
        </p:txBody>
      </p:sp>
      <p:sp>
        <p:nvSpPr>
          <p:cNvPr id="8" name="Shape 6"/>
          <p:cNvSpPr/>
          <p:nvPr/>
        </p:nvSpPr>
        <p:spPr>
          <a:xfrm>
            <a:off x="274320" y="2240280"/>
            <a:ext cx="859536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2331720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74320" y="23317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2</a:t>
            </a:r>
            <a:endParaRPr lang="en-US" sz="1400"/>
          </a:p>
        </p:txBody>
      </p:sp>
      <p:sp>
        <p:nvSpPr>
          <p:cNvPr id="11" name="Text 9"/>
          <p:cNvSpPr/>
          <p:nvPr/>
        </p:nvSpPr>
        <p:spPr>
          <a:xfrm>
            <a:off x="804672" y="2350008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E2841"/>
                </a:solidFill>
              </a:rPr>
              <a:t>Sample comment draft that you can use to build your arguments around.</a:t>
            </a:r>
            <a:endParaRPr lang="en-US" sz="1400"/>
          </a:p>
        </p:txBody>
      </p:sp>
      <p:sp>
        <p:nvSpPr>
          <p:cNvPr id="12" name="Text 10"/>
          <p:cNvSpPr/>
          <p:nvPr/>
        </p:nvSpPr>
        <p:spPr>
          <a:xfrm>
            <a:off x="804672" y="2715768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0F9ED5"/>
                </a:solidFill>
              </a:rPr>
              <a:t>[Draft document URL to be inserted]</a:t>
            </a:r>
            <a:endParaRPr lang="en-US" sz="1100"/>
          </a:p>
        </p:txBody>
      </p:sp>
      <p:sp>
        <p:nvSpPr>
          <p:cNvPr id="13" name="Text 11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4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8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1"/>
          <p:cNvSpPr/>
          <p:nvPr/>
        </p:nvSpPr>
        <p:spPr>
          <a:xfrm>
            <a:off x="7315200" y="3108960"/>
            <a:ext cx="3474720" cy="3474720"/>
          </a:xfrm>
          <a:prstGeom prst="ellipse">
            <a:avLst/>
          </a:prstGeom>
          <a:solidFill>
            <a:srgbClr val="0F9ED5">
              <a:alpha val="22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4" name="Text 2"/>
          <p:cNvSpPr/>
          <p:nvPr/>
        </p:nvSpPr>
        <p:spPr>
          <a:xfrm>
            <a:off x="685800" y="118872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5" name="Text 3"/>
          <p:cNvSpPr/>
          <p:nvPr/>
        </p:nvSpPr>
        <p:spPr>
          <a:xfrm>
            <a:off x="713232" y="2176272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9D4E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Questions? 	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6" name="Text 4"/>
          <p:cNvSpPr/>
          <p:nvPr/>
        </p:nvSpPr>
        <p:spPr>
          <a:xfrm>
            <a:off x="713232" y="301752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Garima Warma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C9D4E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Director of E-Rate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7FB6C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  <a:hlinkClick r:id="rId2"/>
              </a:rPr>
              <a:t>gwarma@kelloggllc.com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>
                <a:ln>
                  <a:noFill/>
                </a:ln>
                <a:solidFill>
                  <a:srgbClr val="7FB6C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kelloggllc.com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7" name="Shape 5"/>
          <p:cNvSpPr/>
          <p:nvPr/>
        </p:nvSpPr>
        <p:spPr>
          <a:xfrm>
            <a:off x="5806440" y="1965960"/>
            <a:ext cx="26517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algn="bl" rotWithShape="0">
              <a:srgbClr val="143A6B">
                <a:alpha val="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9" name="Text 11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C9D4E8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508" name="Image 0" descr="assets/image1.jpeg"/>
          <p:cNvPicPr>
            <a:picLocks noChangeAspect="1"/>
          </p:cNvPicPr>
          <p:nvPr/>
        </p:nvPicPr>
        <p:blipFill>
          <a:blip r:embed="rId3"/>
          <a:srcRect t="2934" b="2934"/>
          <a:stretch>
            <a:fillRect/>
          </a:stretch>
        </p:blipFill>
        <p:spPr>
          <a:xfrm>
            <a:off x="5989320" y="2084832"/>
            <a:ext cx="2286000" cy="6766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3450">
        <p:fade/>
      </p:transition>
    </mc:Choice>
    <mc:Fallback xmlns="">
      <p:transition spd="med" advClick="0" advTm="334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7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3" grpId="0" animBg="1"/>
      <p:bldP spid="504" grpId="0" animBg="1"/>
      <p:bldP spid="505" grpId="0" animBg="1"/>
      <p:bldP spid="506" grpId="0" animBg="1"/>
      <p:bldP spid="507" grpId="0" animBg="1"/>
      <p:bldP spid="50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Why this matters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>
          <a:xfrm>
            <a:off x="365760" y="65836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>
                <a:solidFill>
                  <a:srgbClr val="1F4B8F"/>
                </a:solidFill>
              </a:rPr>
              <a:t>What the FCC is really testing</a:t>
            </a:r>
            <a:endParaRPr lang="en-US" sz="1200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420624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74320" y="1005840"/>
            <a:ext cx="420624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11480" y="111556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0E2841"/>
                </a:solidFill>
              </a:rPr>
              <a:t>🏛  Existence of E-Rate</a:t>
            </a:r>
            <a:endParaRPr lang="en-US" sz="1300"/>
          </a:p>
        </p:txBody>
      </p:sp>
      <p:sp>
        <p:nvSpPr>
          <p:cNvPr id="8" name="Text 6"/>
          <p:cNvSpPr/>
          <p:nvPr/>
        </p:nvSpPr>
        <p:spPr>
          <a:xfrm>
            <a:off x="411480" y="1426464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F6B7A"/>
                </a:solidFill>
              </a:rPr>
              <a:t>The agency is asking whether section 254(h) goals are already met and whether E-Rate should be limited, reoriented, or sunset.</a:t>
            </a:r>
            <a:endParaRPr lang="en-US" sz="110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420624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54880" y="1005840"/>
            <a:ext cx="420624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92040" y="111556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0E2841"/>
                </a:solidFill>
              </a:rPr>
              <a:t>📡  Scope of support</a:t>
            </a:r>
            <a:endParaRPr lang="en-US" sz="1300"/>
          </a:p>
        </p:txBody>
      </p:sp>
      <p:sp>
        <p:nvSpPr>
          <p:cNvPr id="12" name="Text 10"/>
          <p:cNvSpPr/>
          <p:nvPr/>
        </p:nvSpPr>
        <p:spPr>
          <a:xfrm>
            <a:off x="4892040" y="1426464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F6B7A"/>
                </a:solidFill>
              </a:rPr>
              <a:t>It questions support for affordable broadband, internal connections, managed networks, and higher-cost deployment options.</a:t>
            </a:r>
            <a:endParaRPr lang="en-US" sz="1100"/>
          </a:p>
        </p:txBody>
      </p:sp>
      <p:sp>
        <p:nvSpPr>
          <p:cNvPr id="13" name="Shape 11"/>
          <p:cNvSpPr/>
          <p:nvPr/>
        </p:nvSpPr>
        <p:spPr>
          <a:xfrm>
            <a:off x="274320" y="2743200"/>
            <a:ext cx="420624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74320" y="2743200"/>
            <a:ext cx="420624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11480" y="285292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0E2841"/>
                </a:solidFill>
              </a:rPr>
              <a:t>🏫  Who should still qualify</a:t>
            </a:r>
            <a:endParaRPr lang="en-US" sz="1300"/>
          </a:p>
        </p:txBody>
      </p:sp>
      <p:sp>
        <p:nvSpPr>
          <p:cNvPr id="16" name="Text 14"/>
          <p:cNvSpPr/>
          <p:nvPr/>
        </p:nvSpPr>
        <p:spPr>
          <a:xfrm>
            <a:off x="411480" y="3163824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F6B7A"/>
                </a:solidFill>
              </a:rPr>
              <a:t>It explores narrowing eligibility by poverty level, geography, and early learning participation.</a:t>
            </a:r>
            <a:endParaRPr lang="en-US" sz="1100"/>
          </a:p>
        </p:txBody>
      </p:sp>
      <p:sp>
        <p:nvSpPr>
          <p:cNvPr id="17" name="Shape 15"/>
          <p:cNvSpPr/>
          <p:nvPr/>
        </p:nvSpPr>
        <p:spPr>
          <a:xfrm>
            <a:off x="4754880" y="2743200"/>
            <a:ext cx="420624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4754880" y="2743200"/>
            <a:ext cx="420624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892040" y="285292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0E2841"/>
                </a:solidFill>
              </a:rPr>
              <a:t>⚖️  How applicants are judged</a:t>
            </a:r>
            <a:endParaRPr lang="en-US" sz="1300"/>
          </a:p>
        </p:txBody>
      </p:sp>
      <p:sp>
        <p:nvSpPr>
          <p:cNvPr id="20" name="Text 18"/>
          <p:cNvSpPr/>
          <p:nvPr/>
        </p:nvSpPr>
        <p:spPr>
          <a:xfrm>
            <a:off x="4892040" y="3163824"/>
            <a:ext cx="3931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5F6B7A"/>
                </a:solidFill>
              </a:rPr>
              <a:t>It also raises program integrity, consultant regulation, contract timing, pricing transparency, and compliance documentation.</a:t>
            </a:r>
            <a:endParaRPr lang="en-US" sz="1100"/>
          </a:p>
        </p:txBody>
      </p:sp>
      <p:sp>
        <p:nvSpPr>
          <p:cNvPr id="21" name="Text 19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22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Risk themes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>
          <a:xfrm>
            <a:off x="365760" y="65836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>
                <a:solidFill>
                  <a:srgbClr val="1F4B8F"/>
                </a:solidFill>
              </a:rPr>
              <a:t>The six questions applicants cannot ignore</a:t>
            </a:r>
            <a:endParaRPr lang="en-US" sz="1200"/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1005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1</a:t>
            </a:r>
            <a:endParaRPr lang="en-US" sz="1400"/>
          </a:p>
        </p:txBody>
      </p:sp>
      <p:sp>
        <p:nvSpPr>
          <p:cNvPr id="7" name="Text 5"/>
          <p:cNvSpPr/>
          <p:nvPr/>
        </p:nvSpPr>
        <p:spPr>
          <a:xfrm>
            <a:off x="749808" y="100584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Is connectivity on paper enough?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749808" y="137160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Applicants need to show that availability is not the same as affordability, resilience, or instructional readiness.</a:t>
            </a:r>
            <a:endParaRPr lang="en-US" sz="1050"/>
          </a:p>
        </p:txBody>
      </p:sp>
      <p:sp>
        <p:nvSpPr>
          <p:cNvPr id="9" name="Shape 7"/>
          <p:cNvSpPr/>
          <p:nvPr/>
        </p:nvSpPr>
        <p:spPr>
          <a:xfrm>
            <a:off x="274320" y="2212848"/>
            <a:ext cx="416052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54880" y="1005840"/>
            <a:ext cx="384048" cy="3840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10058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2</a:t>
            </a:r>
            <a:endParaRPr lang="en-US" sz="1400"/>
          </a:p>
        </p:txBody>
      </p:sp>
      <p:sp>
        <p:nvSpPr>
          <p:cNvPr id="12" name="Text 10"/>
          <p:cNvSpPr/>
          <p:nvPr/>
        </p:nvSpPr>
        <p:spPr>
          <a:xfrm>
            <a:off x="5230368" y="100584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Should some costs lose support?</a:t>
            </a:r>
            <a:endParaRPr lang="en-US" sz="1200"/>
          </a:p>
        </p:txBody>
      </p:sp>
      <p:sp>
        <p:nvSpPr>
          <p:cNvPr id="13" name="Text 11"/>
          <p:cNvSpPr/>
          <p:nvPr/>
        </p:nvSpPr>
        <p:spPr>
          <a:xfrm>
            <a:off x="5230368" y="137160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Special construction, dark fiber, and self-provisioned options are specifically in the crosshairs.</a:t>
            </a:r>
            <a:endParaRPr lang="en-US" sz="1050"/>
          </a:p>
        </p:txBody>
      </p:sp>
      <p:sp>
        <p:nvSpPr>
          <p:cNvPr id="14" name="Shape 12"/>
          <p:cNvSpPr/>
          <p:nvPr/>
        </p:nvSpPr>
        <p:spPr>
          <a:xfrm>
            <a:off x="4754880" y="2212848"/>
            <a:ext cx="416052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74320" y="2286000"/>
            <a:ext cx="384048" cy="384048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74320" y="2286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3</a:t>
            </a:r>
            <a:endParaRPr lang="en-US" sz="1400"/>
          </a:p>
        </p:txBody>
      </p:sp>
      <p:sp>
        <p:nvSpPr>
          <p:cNvPr id="17" name="Text 15"/>
          <p:cNvSpPr/>
          <p:nvPr/>
        </p:nvSpPr>
        <p:spPr>
          <a:xfrm>
            <a:off x="749808" y="22860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Should support be narrower?</a:t>
            </a:r>
            <a:endParaRPr lang="en-US" sz="1200"/>
          </a:p>
        </p:txBody>
      </p:sp>
      <p:sp>
        <p:nvSpPr>
          <p:cNvPr id="18" name="Text 16"/>
          <p:cNvSpPr/>
          <p:nvPr/>
        </p:nvSpPr>
        <p:spPr>
          <a:xfrm>
            <a:off x="749808" y="265176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Rural, high-cost, and high-poverty targeting is being explored, with possible phase-downs elsewhere.</a:t>
            </a:r>
            <a:endParaRPr lang="en-US" sz="1050"/>
          </a:p>
        </p:txBody>
      </p:sp>
      <p:sp>
        <p:nvSpPr>
          <p:cNvPr id="19" name="Shape 17"/>
          <p:cNvSpPr/>
          <p:nvPr/>
        </p:nvSpPr>
        <p:spPr>
          <a:xfrm>
            <a:off x="274320" y="3493008"/>
            <a:ext cx="416052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754880" y="2286000"/>
            <a:ext cx="384048" cy="384048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754880" y="2286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4</a:t>
            </a:r>
            <a:endParaRPr lang="en-US" sz="1400"/>
          </a:p>
        </p:txBody>
      </p:sp>
      <p:sp>
        <p:nvSpPr>
          <p:cNvPr id="22" name="Text 20"/>
          <p:cNvSpPr/>
          <p:nvPr/>
        </p:nvSpPr>
        <p:spPr>
          <a:xfrm>
            <a:off x="5230368" y="22860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Should screen-time rules be federalized?</a:t>
            </a:r>
            <a:endParaRPr lang="en-US" sz="1200"/>
          </a:p>
        </p:txBody>
      </p:sp>
      <p:sp>
        <p:nvSpPr>
          <p:cNvPr id="23" name="Text 21"/>
          <p:cNvSpPr/>
          <p:nvPr/>
        </p:nvSpPr>
        <p:spPr>
          <a:xfrm>
            <a:off x="5230368" y="265176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The item asks about funding conditions tied to limits, opt-outs, and educational-purpose guardrails.</a:t>
            </a:r>
            <a:endParaRPr lang="en-US" sz="1050"/>
          </a:p>
        </p:txBody>
      </p:sp>
      <p:sp>
        <p:nvSpPr>
          <p:cNvPr id="24" name="Shape 22"/>
          <p:cNvSpPr/>
          <p:nvPr/>
        </p:nvSpPr>
        <p:spPr>
          <a:xfrm>
            <a:off x="4754880" y="3493008"/>
            <a:ext cx="4160520" cy="10973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274320" y="3566160"/>
            <a:ext cx="384048" cy="384048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274320" y="35661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5</a:t>
            </a:r>
            <a:endParaRPr lang="en-US" sz="1400"/>
          </a:p>
        </p:txBody>
      </p:sp>
      <p:sp>
        <p:nvSpPr>
          <p:cNvPr id="27" name="Text 25"/>
          <p:cNvSpPr/>
          <p:nvPr/>
        </p:nvSpPr>
        <p:spPr>
          <a:xfrm>
            <a:off x="749808" y="35661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Should the discount matrix change?</a:t>
            </a:r>
            <a:endParaRPr lang="en-US" sz="1200"/>
          </a:p>
        </p:txBody>
      </p:sp>
      <p:sp>
        <p:nvSpPr>
          <p:cNvPr id="28" name="Text 26"/>
          <p:cNvSpPr/>
          <p:nvPr/>
        </p:nvSpPr>
        <p:spPr>
          <a:xfrm>
            <a:off x="749808" y="393192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NSLP, urban-rural factors, and discount levels are all open for reconsideration.</a:t>
            </a:r>
            <a:endParaRPr lang="en-US" sz="1050"/>
          </a:p>
        </p:txBody>
      </p:sp>
      <p:sp>
        <p:nvSpPr>
          <p:cNvPr id="29" name="Shape 27"/>
          <p:cNvSpPr/>
          <p:nvPr/>
        </p:nvSpPr>
        <p:spPr>
          <a:xfrm>
            <a:off x="4754880" y="3566160"/>
            <a:ext cx="384048" cy="384048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754880" y="35661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FFFFFF"/>
                </a:solidFill>
              </a:rPr>
              <a:t>6</a:t>
            </a:r>
            <a:endParaRPr lang="en-US" sz="1400"/>
          </a:p>
        </p:txBody>
      </p:sp>
      <p:sp>
        <p:nvSpPr>
          <p:cNvPr id="31" name="Text 29"/>
          <p:cNvSpPr/>
          <p:nvPr/>
        </p:nvSpPr>
        <p:spPr>
          <a:xfrm>
            <a:off x="5230368" y="35661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0E2841"/>
                </a:solidFill>
              </a:rPr>
              <a:t>Should consultants face stricter rules?</a:t>
            </a:r>
            <a:endParaRPr lang="en-US" sz="1200"/>
          </a:p>
        </p:txBody>
      </p:sp>
      <p:sp>
        <p:nvSpPr>
          <p:cNvPr id="32" name="Text 30"/>
          <p:cNvSpPr/>
          <p:nvPr/>
        </p:nvSpPr>
        <p:spPr>
          <a:xfrm>
            <a:off x="5230368" y="393192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Certification, registration, training, fee restrictions, and more documentation are on the table.</a:t>
            </a:r>
            <a:endParaRPr lang="en-US" sz="1050"/>
          </a:p>
        </p:txBody>
      </p:sp>
      <p:sp>
        <p:nvSpPr>
          <p:cNvPr id="33" name="Text 31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34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6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6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6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6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6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6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Services and applicants most exposed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8595360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47472" y="9784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>
                <a:solidFill>
                  <a:srgbClr val="000000"/>
                </a:solidFill>
              </a:rPr>
              <a:t>🌐</a:t>
            </a:r>
            <a:endParaRPr lang="en-US" sz="2400"/>
          </a:p>
        </p:txBody>
      </p:sp>
      <p:sp>
        <p:nvSpPr>
          <p:cNvPr id="6" name="Shape 4"/>
          <p:cNvSpPr/>
          <p:nvPr/>
        </p:nvSpPr>
        <p:spPr>
          <a:xfrm>
            <a:off x="896112" y="960120"/>
            <a:ext cx="10973" cy="5029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69264" y="92354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E2841"/>
                </a:solidFill>
              </a:rPr>
              <a:t>Network build strategies</a:t>
            </a:r>
            <a:endParaRPr lang="en-US" sz="1250"/>
          </a:p>
        </p:txBody>
      </p:sp>
      <p:sp>
        <p:nvSpPr>
          <p:cNvPr id="8" name="Text 6"/>
          <p:cNvSpPr/>
          <p:nvPr/>
        </p:nvSpPr>
        <p:spPr>
          <a:xfrm>
            <a:off x="969264" y="1216152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Special construction, dark fiber, and self-provisioned networks may face tougher justification or loss of support.</a:t>
            </a:r>
            <a:endParaRPr lang="en-US" sz="1050"/>
          </a:p>
        </p:txBody>
      </p:sp>
      <p:sp>
        <p:nvSpPr>
          <p:cNvPr id="9" name="Shape 7"/>
          <p:cNvSpPr/>
          <p:nvPr/>
        </p:nvSpPr>
        <p:spPr>
          <a:xfrm>
            <a:off x="274320" y="1673352"/>
            <a:ext cx="8595360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7472" y="17830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>
                <a:solidFill>
                  <a:srgbClr val="000000"/>
                </a:solidFill>
              </a:rPr>
              <a:t>🏫</a:t>
            </a:r>
            <a:endParaRPr lang="en-US" sz="2400"/>
          </a:p>
        </p:txBody>
      </p:sp>
      <p:sp>
        <p:nvSpPr>
          <p:cNvPr id="11" name="Shape 9"/>
          <p:cNvSpPr/>
          <p:nvPr/>
        </p:nvSpPr>
        <p:spPr>
          <a:xfrm>
            <a:off x="896112" y="1764792"/>
            <a:ext cx="10973" cy="5029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69264" y="1728216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E2841"/>
                </a:solidFill>
              </a:rPr>
              <a:t>Lower-NSLP applicants</a:t>
            </a:r>
            <a:endParaRPr lang="en-US" sz="1250"/>
          </a:p>
        </p:txBody>
      </p:sp>
      <p:sp>
        <p:nvSpPr>
          <p:cNvPr id="13" name="Text 11"/>
          <p:cNvSpPr/>
          <p:nvPr/>
        </p:nvSpPr>
        <p:spPr>
          <a:xfrm>
            <a:off x="969264" y="2020824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Areas viewed as more affluent could see reduced discounts or weaker arguments for continued subsidies.</a:t>
            </a:r>
            <a:endParaRPr lang="en-US" sz="1050"/>
          </a:p>
        </p:txBody>
      </p:sp>
      <p:sp>
        <p:nvSpPr>
          <p:cNvPr id="14" name="Shape 12"/>
          <p:cNvSpPr/>
          <p:nvPr/>
        </p:nvSpPr>
        <p:spPr>
          <a:xfrm>
            <a:off x="274320" y="2478024"/>
            <a:ext cx="8595360" cy="713232"/>
          </a:xfrm>
          <a:prstGeom prst="rect">
            <a:avLst/>
          </a:prstGeom>
          <a:solidFill>
            <a:srgbClr val="FFFFFF"/>
          </a:solidFill>
          <a:ln w="9525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47472" y="25877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>
                <a:solidFill>
                  <a:srgbClr val="000000"/>
                </a:solidFill>
              </a:rPr>
              <a:t>👶</a:t>
            </a:r>
            <a:endParaRPr lang="en-US" sz="2400"/>
          </a:p>
        </p:txBody>
      </p:sp>
      <p:sp>
        <p:nvSpPr>
          <p:cNvPr id="16" name="Shape 14"/>
          <p:cNvSpPr/>
          <p:nvPr/>
        </p:nvSpPr>
        <p:spPr>
          <a:xfrm>
            <a:off x="896112" y="2569464"/>
            <a:ext cx="10973" cy="5029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9264" y="2532888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E2841"/>
                </a:solidFill>
              </a:rPr>
              <a:t>Head Start and pre-K</a:t>
            </a:r>
            <a:endParaRPr lang="en-US" sz="1250"/>
          </a:p>
        </p:txBody>
      </p:sp>
      <p:sp>
        <p:nvSpPr>
          <p:cNvPr id="18" name="Text 16"/>
          <p:cNvSpPr/>
          <p:nvPr/>
        </p:nvSpPr>
        <p:spPr>
          <a:xfrm>
            <a:off x="969264" y="2825496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F6B7A"/>
                </a:solidFill>
              </a:rPr>
              <a:t>Early learning participation is specifically questioned, including cost allocation or phase-outs.</a:t>
            </a:r>
            <a:endParaRPr lang="en-US" sz="1050"/>
          </a:p>
        </p:txBody>
      </p:sp>
      <p:sp>
        <p:nvSpPr>
          <p:cNvPr id="19" name="Shape 17"/>
          <p:cNvSpPr/>
          <p:nvPr/>
        </p:nvSpPr>
        <p:spPr>
          <a:xfrm>
            <a:off x="274320" y="3337560"/>
            <a:ext cx="8595360" cy="713232"/>
          </a:xfrm>
          <a:prstGeom prst="rect">
            <a:avLst/>
          </a:prstGeom>
          <a:solidFill>
            <a:srgbClr val="EBF3FB"/>
          </a:solidFill>
          <a:ln w="9525">
            <a:solidFill>
              <a:srgbClr val="0F9E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74320" y="3337560"/>
            <a:ext cx="64008" cy="713232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57200" y="3383280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>
                <a:solidFill>
                  <a:srgbClr val="143A6B"/>
                </a:solidFill>
              </a:rPr>
              <a:t>The advocacy burden is to prove that these are not edge cases. They are often the very mechanisms that make scalable, equitable service possible in real districts and library systems.</a:t>
            </a:r>
            <a:endParaRPr lang="en-US" sz="1100"/>
          </a:p>
        </p:txBody>
      </p:sp>
      <p:sp>
        <p:nvSpPr>
          <p:cNvPr id="22" name="Text 20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23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Screen time, CIPA, and educational purpose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896112"/>
            <a:ext cx="4160520" cy="292608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89611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</a:rPr>
              <a:t>WHAT IS BEING ASKED</a:t>
            </a:r>
            <a:endParaRPr lang="en-US" sz="1000"/>
          </a:p>
        </p:txBody>
      </p:sp>
      <p:sp>
        <p:nvSpPr>
          <p:cNvPr id="6" name="Shape 4"/>
          <p:cNvSpPr/>
          <p:nvPr/>
        </p:nvSpPr>
        <p:spPr>
          <a:xfrm>
            <a:off x="4709160" y="896112"/>
            <a:ext cx="4160520" cy="292608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709160" y="89611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</a:rPr>
              <a:t>WHAT APPLICANTS SHOULD SHOW</a:t>
            </a:r>
            <a:endParaRPr lang="en-US" sz="1000"/>
          </a:p>
        </p:txBody>
      </p:sp>
      <p:sp>
        <p:nvSpPr>
          <p:cNvPr id="8" name="Shape 6"/>
          <p:cNvSpPr/>
          <p:nvPr/>
        </p:nvSpPr>
        <p:spPr>
          <a:xfrm>
            <a:off x="4526280" y="1188720"/>
            <a:ext cx="91440" cy="320040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65760" y="129844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Should E-Rate support depend on screen-time limits or parent opt-out frameworks?</a:t>
            </a:r>
            <a:endParaRPr lang="en-US" sz="1200"/>
          </a:p>
        </p:txBody>
      </p:sp>
      <p:sp>
        <p:nvSpPr>
          <p:cNvPr id="10" name="Text 8"/>
          <p:cNvSpPr/>
          <p:nvPr/>
        </p:nvSpPr>
        <p:spPr>
          <a:xfrm>
            <a:off x="365760" y="225856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Should CIPA be reinterpreted to require broader filtering obligations?</a:t>
            </a:r>
            <a:endParaRPr lang="en-US" sz="1200"/>
          </a:p>
        </p:txBody>
      </p:sp>
      <p:sp>
        <p:nvSpPr>
          <p:cNvPr id="11" name="Text 9"/>
          <p:cNvSpPr/>
          <p:nvPr/>
        </p:nvSpPr>
        <p:spPr>
          <a:xfrm>
            <a:off x="365760" y="321868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How should primarily educational purposes be defined and enforced?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4754880" y="129844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Existing acceptable-use, supervision, filtering, and safety controls.</a:t>
            </a:r>
            <a:endParaRPr lang="en-US" sz="1200"/>
          </a:p>
        </p:txBody>
      </p:sp>
      <p:sp>
        <p:nvSpPr>
          <p:cNvPr id="13" name="Text 11"/>
          <p:cNvSpPr/>
          <p:nvPr/>
        </p:nvSpPr>
        <p:spPr>
          <a:xfrm>
            <a:off x="4754880" y="225856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Local governance is already handling instructional and parental concerns.</a:t>
            </a:r>
            <a:endParaRPr lang="en-US" sz="1200"/>
          </a:p>
        </p:txBody>
      </p:sp>
      <p:sp>
        <p:nvSpPr>
          <p:cNvPr id="14" name="Text 12"/>
          <p:cNvSpPr/>
          <p:nvPr/>
        </p:nvSpPr>
        <p:spPr>
          <a:xfrm>
            <a:off x="4754880" y="3218688"/>
            <a:ext cx="3977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2E3844"/>
                </a:solidFill>
              </a:rPr>
              <a:t>▪  Federal overreach could disrupt instruction, library access, and implementation consistency.</a:t>
            </a:r>
            <a:endParaRPr lang="en-US" sz="1200"/>
          </a:p>
        </p:txBody>
      </p:sp>
      <p:sp>
        <p:nvSpPr>
          <p:cNvPr id="15" name="Text 13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6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Discount matrix and equity arguments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278892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868680"/>
            <a:ext cx="2788920" cy="54864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969264"/>
            <a:ext cx="2788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0F9ED5"/>
                </a:solidFill>
              </a:rPr>
              <a:t>NSLP</a:t>
            </a:r>
            <a:endParaRPr lang="en-US" sz="3200"/>
          </a:p>
        </p:txBody>
      </p:sp>
      <p:sp>
        <p:nvSpPr>
          <p:cNvPr id="7" name="Text 5"/>
          <p:cNvSpPr/>
          <p:nvPr/>
        </p:nvSpPr>
        <p:spPr>
          <a:xfrm>
            <a:off x="411480" y="1600200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5F6B7A"/>
                </a:solidFill>
              </a:rPr>
              <a:t>Could be reweighted or questioned as the discount anchor</a:t>
            </a:r>
            <a:endParaRPr lang="en-US" sz="1100"/>
          </a:p>
        </p:txBody>
      </p:sp>
      <p:sp>
        <p:nvSpPr>
          <p:cNvPr id="8" name="Shape 6"/>
          <p:cNvSpPr/>
          <p:nvPr/>
        </p:nvSpPr>
        <p:spPr>
          <a:xfrm>
            <a:off x="3227832" y="868680"/>
            <a:ext cx="278892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27832" y="868680"/>
            <a:ext cx="2788920" cy="54864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27832" y="969264"/>
            <a:ext cx="2788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1F4B8F"/>
                </a:solidFill>
              </a:rPr>
              <a:t>Rural</a:t>
            </a:r>
            <a:endParaRPr lang="en-US" sz="3200"/>
          </a:p>
        </p:txBody>
      </p:sp>
      <p:sp>
        <p:nvSpPr>
          <p:cNvPr id="11" name="Text 9"/>
          <p:cNvSpPr/>
          <p:nvPr/>
        </p:nvSpPr>
        <p:spPr>
          <a:xfrm>
            <a:off x="3364992" y="1600200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5F6B7A"/>
                </a:solidFill>
              </a:rPr>
              <a:t>The FCC raises the possibility of stronger targeting for high-cost areas</a:t>
            </a:r>
            <a:endParaRPr lang="en-US" sz="1100"/>
          </a:p>
        </p:txBody>
      </p:sp>
      <p:sp>
        <p:nvSpPr>
          <p:cNvPr id="12" name="Shape 10"/>
          <p:cNvSpPr/>
          <p:nvPr/>
        </p:nvSpPr>
        <p:spPr>
          <a:xfrm>
            <a:off x="6181344" y="868680"/>
            <a:ext cx="278892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181344" y="868680"/>
            <a:ext cx="2788920" cy="54864"/>
          </a:xfrm>
          <a:prstGeom prst="rect">
            <a:avLst/>
          </a:prstGeom>
          <a:solidFill>
            <a:srgbClr val="1560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181344" y="969264"/>
            <a:ext cx="2788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156082"/>
                </a:solidFill>
              </a:rPr>
              <a:t>Urban</a:t>
            </a:r>
            <a:endParaRPr lang="en-US" sz="3200"/>
          </a:p>
        </p:txBody>
      </p:sp>
      <p:sp>
        <p:nvSpPr>
          <p:cNvPr id="15" name="Text 13"/>
          <p:cNvSpPr/>
          <p:nvPr/>
        </p:nvSpPr>
        <p:spPr>
          <a:xfrm>
            <a:off x="6318504" y="1600200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5F6B7A"/>
                </a:solidFill>
              </a:rPr>
              <a:t>Some communities may be treated as less needy despite persistent affordability and capacity gaps</a:t>
            </a:r>
            <a:endParaRPr lang="en-US" sz="1100"/>
          </a:p>
        </p:txBody>
      </p:sp>
      <p:sp>
        <p:nvSpPr>
          <p:cNvPr id="16" name="Shape 14"/>
          <p:cNvSpPr/>
          <p:nvPr/>
        </p:nvSpPr>
        <p:spPr>
          <a:xfrm>
            <a:off x="274320" y="2834640"/>
            <a:ext cx="8595360" cy="1078992"/>
          </a:xfrm>
          <a:prstGeom prst="rect">
            <a:avLst/>
          </a:prstGeom>
          <a:solidFill>
            <a:srgbClr val="EBF3FB"/>
          </a:solidFill>
          <a:ln w="9525">
            <a:solidFill>
              <a:srgbClr val="D7E0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2920" y="2907792"/>
            <a:ext cx="8183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i="1">
                <a:solidFill>
                  <a:srgbClr val="143A6B"/>
                </a:solidFill>
              </a:rPr>
              <a:t>Strong comments should quantify who is affected, what services would shrink, and why competition exists does not mean schools and libraries can absorb the cost.</a:t>
            </a:r>
            <a:endParaRPr lang="en-US" sz="1250"/>
          </a:p>
        </p:txBody>
      </p:sp>
      <p:sp>
        <p:nvSpPr>
          <p:cNvPr id="18" name="Text 16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9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8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FFFFFF"/>
                </a:solidFill>
              </a:rPr>
              <a:t>FNPRM changes that hit administration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560320" cy="3127248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312724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84048" y="960120"/>
            <a:ext cx="2377440" cy="3127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>
                <a:solidFill>
                  <a:srgbClr val="0F9ED5"/>
                </a:solidFill>
              </a:rPr>
              <a:t>Administrative</a:t>
            </a:r>
            <a:endParaRPr lang="en-US" sz="1800"/>
          </a:p>
          <a:p>
            <a:pPr marL="0" indent="0" algn="l">
              <a:buNone/>
            </a:pPr>
            <a:r>
              <a:rPr lang="en-US" sz="1800" b="1">
                <a:solidFill>
                  <a:srgbClr val="0F9ED5"/>
                </a:solidFill>
              </a:rPr>
              <a:t>proposals</a:t>
            </a:r>
            <a:endParaRPr lang="en-US" sz="1800"/>
          </a:p>
        </p:txBody>
      </p:sp>
      <p:sp>
        <p:nvSpPr>
          <p:cNvPr id="7" name="Text 5"/>
          <p:cNvSpPr/>
          <p:nvPr/>
        </p:nvSpPr>
        <p:spPr>
          <a:xfrm>
            <a:off x="3017520" y="107899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D7E0EA"/>
                </a:solidFill>
              </a:rPr>
              <a:t>—  New contracts after Form 470 posting.</a:t>
            </a:r>
            <a:endParaRPr lang="en-US" sz="1300"/>
          </a:p>
        </p:txBody>
      </p:sp>
      <p:sp>
        <p:nvSpPr>
          <p:cNvPr id="8" name="Shape 6"/>
          <p:cNvSpPr/>
          <p:nvPr/>
        </p:nvSpPr>
        <p:spPr>
          <a:xfrm>
            <a:off x="3017520" y="1737360"/>
            <a:ext cx="5806440" cy="10973"/>
          </a:xfrm>
          <a:prstGeom prst="rect">
            <a:avLst/>
          </a:prstGeom>
          <a:solidFill>
            <a:srgbClr val="2A4A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017520" y="181051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D7E0EA"/>
                </a:solidFill>
              </a:rPr>
              <a:t>—  June 30 Form 473 timing pressure.</a:t>
            </a:r>
            <a:endParaRPr lang="en-US" sz="1300"/>
          </a:p>
        </p:txBody>
      </p:sp>
      <p:sp>
        <p:nvSpPr>
          <p:cNvPr id="10" name="Shape 8"/>
          <p:cNvSpPr/>
          <p:nvPr/>
        </p:nvSpPr>
        <p:spPr>
          <a:xfrm>
            <a:off x="3017520" y="2468880"/>
            <a:ext cx="5806440" cy="10973"/>
          </a:xfrm>
          <a:prstGeom prst="rect">
            <a:avLst/>
          </a:prstGeom>
          <a:solidFill>
            <a:srgbClr val="2A4A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017520" y="254203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D7E0EA"/>
                </a:solidFill>
              </a:rPr>
              <a:t>—  Clearer LCP obligations and stronger enforcement.</a:t>
            </a:r>
            <a:endParaRPr lang="en-US" sz="1300"/>
          </a:p>
        </p:txBody>
      </p:sp>
      <p:sp>
        <p:nvSpPr>
          <p:cNvPr id="12" name="Shape 10"/>
          <p:cNvSpPr/>
          <p:nvPr/>
        </p:nvSpPr>
        <p:spPr>
          <a:xfrm>
            <a:off x="3017520" y="3200400"/>
            <a:ext cx="5806440" cy="10973"/>
          </a:xfrm>
          <a:prstGeom prst="rect">
            <a:avLst/>
          </a:prstGeom>
          <a:solidFill>
            <a:srgbClr val="2A4A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017520" y="3273552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D7E0EA"/>
                </a:solidFill>
              </a:rPr>
              <a:t>—  More pricing transparency and documentation expectations.</a:t>
            </a:r>
            <a:endParaRPr lang="en-US" sz="1300"/>
          </a:p>
        </p:txBody>
      </p:sp>
      <p:sp>
        <p:nvSpPr>
          <p:cNvPr id="14" name="Text 12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7FB6C4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15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84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FFFFFF"/>
                </a:solidFill>
              </a:rPr>
              <a:t>Silence will be read as consent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788920" cy="1828800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1024128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>
                <a:solidFill>
                  <a:srgbClr val="000000"/>
                </a:solidFill>
              </a:rPr>
              <a:t>📉</a:t>
            </a:r>
            <a:endParaRPr lang="en-US" sz="2800"/>
          </a:p>
        </p:txBody>
      </p:sp>
      <p:sp>
        <p:nvSpPr>
          <p:cNvPr id="6" name="Text 4"/>
          <p:cNvSpPr/>
          <p:nvPr/>
        </p:nvSpPr>
        <p:spPr>
          <a:xfrm>
            <a:off x="365760" y="1536192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F9ED5"/>
                </a:solidFill>
              </a:rPr>
              <a:t>No record</a:t>
            </a:r>
            <a:endParaRPr lang="en-US" sz="1300"/>
          </a:p>
        </p:txBody>
      </p:sp>
      <p:sp>
        <p:nvSpPr>
          <p:cNvPr id="7" name="Text 5"/>
          <p:cNvSpPr/>
          <p:nvPr/>
        </p:nvSpPr>
        <p:spPr>
          <a:xfrm>
            <a:off x="365760" y="1883664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No local proof means the record may default to mission accomplished.</a:t>
            </a:r>
            <a:endParaRPr lang="en-US" sz="1100"/>
          </a:p>
        </p:txBody>
      </p:sp>
      <p:sp>
        <p:nvSpPr>
          <p:cNvPr id="8" name="Shape 6"/>
          <p:cNvSpPr/>
          <p:nvPr/>
        </p:nvSpPr>
        <p:spPr>
          <a:xfrm>
            <a:off x="3227832" y="960120"/>
            <a:ext cx="2788920" cy="1828800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27832" y="1024128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>
                <a:solidFill>
                  <a:srgbClr val="000000"/>
                </a:solidFill>
              </a:rPr>
              <a:t>🏚️</a:t>
            </a:r>
            <a:endParaRPr lang="en-US" sz="2800"/>
          </a:p>
        </p:txBody>
      </p:sp>
      <p:sp>
        <p:nvSpPr>
          <p:cNvPr id="10" name="Text 8"/>
          <p:cNvSpPr/>
          <p:nvPr/>
        </p:nvSpPr>
        <p:spPr>
          <a:xfrm>
            <a:off x="3319272" y="1536192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F9ED5"/>
                </a:solidFill>
              </a:rPr>
              <a:t>No affordability story</a:t>
            </a:r>
            <a:endParaRPr lang="en-US" sz="1300"/>
          </a:p>
        </p:txBody>
      </p:sp>
      <p:sp>
        <p:nvSpPr>
          <p:cNvPr id="11" name="Text 9"/>
          <p:cNvSpPr/>
          <p:nvPr/>
        </p:nvSpPr>
        <p:spPr>
          <a:xfrm>
            <a:off x="3319272" y="1883664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Availability alone will not prove districts and libraries can sustain modern service.</a:t>
            </a:r>
            <a:endParaRPr lang="en-US" sz="1100"/>
          </a:p>
        </p:txBody>
      </p:sp>
      <p:sp>
        <p:nvSpPr>
          <p:cNvPr id="12" name="Shape 10"/>
          <p:cNvSpPr/>
          <p:nvPr/>
        </p:nvSpPr>
        <p:spPr>
          <a:xfrm>
            <a:off x="6181344" y="960120"/>
            <a:ext cx="2788920" cy="1828800"/>
          </a:xfrm>
          <a:prstGeom prst="rect">
            <a:avLst/>
          </a:prstGeom>
          <a:solidFill>
            <a:srgbClr val="2E38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181344" y="1024128"/>
            <a:ext cx="2788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>
                <a:solidFill>
                  <a:srgbClr val="000000"/>
                </a:solidFill>
              </a:rPr>
              <a:t>⚠️</a:t>
            </a:r>
            <a:endParaRPr lang="en-US" sz="2800"/>
          </a:p>
        </p:txBody>
      </p:sp>
      <p:sp>
        <p:nvSpPr>
          <p:cNvPr id="14" name="Text 12"/>
          <p:cNvSpPr/>
          <p:nvPr/>
        </p:nvSpPr>
        <p:spPr>
          <a:xfrm>
            <a:off x="6272784" y="1536192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F9ED5"/>
                </a:solidFill>
              </a:rPr>
              <a:t>No operational story</a:t>
            </a:r>
            <a:endParaRPr lang="en-US" sz="1300"/>
          </a:p>
        </p:txBody>
      </p:sp>
      <p:sp>
        <p:nvSpPr>
          <p:cNvPr id="15" name="Text 13"/>
          <p:cNvSpPr/>
          <p:nvPr/>
        </p:nvSpPr>
        <p:spPr>
          <a:xfrm>
            <a:off x="6272784" y="1883664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D7E0EA"/>
                </a:solidFill>
              </a:rPr>
              <a:t>If internal connections and support are not explained, they can be framed as optional extras.</a:t>
            </a:r>
            <a:endParaRPr lang="en-US" sz="1100"/>
          </a:p>
        </p:txBody>
      </p:sp>
      <p:sp>
        <p:nvSpPr>
          <p:cNvPr id="16" name="Shape 14"/>
          <p:cNvSpPr/>
          <p:nvPr/>
        </p:nvSpPr>
        <p:spPr>
          <a:xfrm>
            <a:off x="274320" y="2944368"/>
            <a:ext cx="8595360" cy="932688"/>
          </a:xfrm>
          <a:prstGeom prst="rect">
            <a:avLst/>
          </a:prstGeom>
          <a:solidFill>
            <a:srgbClr val="13284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74320" y="2944368"/>
            <a:ext cx="54864" cy="93268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7200" y="2999232"/>
            <a:ext cx="83667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>
                <a:solidFill>
                  <a:srgbClr val="D7E0EA"/>
                </a:solidFill>
              </a:rPr>
              <a:t>Your comments should show dependence, not preference: instruction, assessments, safety, digital resources, circulation systems, and daily operations all rely on funded networks.</a:t>
            </a:r>
            <a:endParaRPr lang="en-US" sz="1150"/>
          </a:p>
        </p:txBody>
      </p:sp>
      <p:sp>
        <p:nvSpPr>
          <p:cNvPr id="19" name="Text 17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7FB6C4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20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6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>
                <a:solidFill>
                  <a:srgbClr val="0E2841"/>
                </a:solidFill>
              </a:rPr>
              <a:t>Build comments around proof, not slogans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274320" y="896112"/>
            <a:ext cx="4160520" cy="292608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89611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</a:rPr>
              <a:t>QUANTITATIVE PROOF</a:t>
            </a:r>
            <a:endParaRPr lang="en-US" sz="1000"/>
          </a:p>
        </p:txBody>
      </p:sp>
      <p:sp>
        <p:nvSpPr>
          <p:cNvPr id="6" name="Shape 4"/>
          <p:cNvSpPr/>
          <p:nvPr/>
        </p:nvSpPr>
        <p:spPr>
          <a:xfrm>
            <a:off x="4709160" y="896112"/>
            <a:ext cx="4160520" cy="292608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709160" y="896112"/>
            <a:ext cx="4160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FFFFFF"/>
                </a:solidFill>
              </a:rPr>
              <a:t>QUALITATIVE PROOF</a:t>
            </a:r>
            <a:endParaRPr lang="en-US" sz="1000"/>
          </a:p>
        </p:txBody>
      </p:sp>
      <p:sp>
        <p:nvSpPr>
          <p:cNvPr id="8" name="Text 6"/>
          <p:cNvSpPr/>
          <p:nvPr/>
        </p:nvSpPr>
        <p:spPr>
          <a:xfrm>
            <a:off x="365760" y="1298448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Funding history</a:t>
            </a:r>
            <a:endParaRPr lang="en-US" sz="1250"/>
          </a:p>
        </p:txBody>
      </p:sp>
      <p:sp>
        <p:nvSpPr>
          <p:cNvPr id="9" name="Shape 7"/>
          <p:cNvSpPr/>
          <p:nvPr/>
        </p:nvSpPr>
        <p:spPr>
          <a:xfrm>
            <a:off x="3520440" y="1353312"/>
            <a:ext cx="804672" cy="2743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520440" y="1353312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FFFFFF"/>
                </a:solidFill>
              </a:rPr>
              <a:t>Core</a:t>
            </a:r>
            <a:endParaRPr lang="en-US" sz="900"/>
          </a:p>
        </p:txBody>
      </p:sp>
      <p:sp>
        <p:nvSpPr>
          <p:cNvPr id="11" name="Shape 9"/>
          <p:cNvSpPr/>
          <p:nvPr/>
        </p:nvSpPr>
        <p:spPr>
          <a:xfrm>
            <a:off x="274320" y="19293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65760" y="1984248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Cost and pricing</a:t>
            </a:r>
            <a:endParaRPr lang="en-US" sz="1250"/>
          </a:p>
        </p:txBody>
      </p:sp>
      <p:sp>
        <p:nvSpPr>
          <p:cNvPr id="13" name="Shape 11"/>
          <p:cNvSpPr/>
          <p:nvPr/>
        </p:nvSpPr>
        <p:spPr>
          <a:xfrm>
            <a:off x="3520440" y="2039112"/>
            <a:ext cx="804672" cy="274320"/>
          </a:xfrm>
          <a:prstGeom prst="rect">
            <a:avLst/>
          </a:prstGeom>
          <a:solidFill>
            <a:srgbClr val="0F9ED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520440" y="2039112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FFFFFF"/>
                </a:solidFill>
              </a:rPr>
              <a:t>Core</a:t>
            </a:r>
            <a:endParaRPr lang="en-US" sz="900"/>
          </a:p>
        </p:txBody>
      </p:sp>
      <p:sp>
        <p:nvSpPr>
          <p:cNvPr id="15" name="Shape 13"/>
          <p:cNvSpPr/>
          <p:nvPr/>
        </p:nvSpPr>
        <p:spPr>
          <a:xfrm>
            <a:off x="274320" y="26151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2670048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Utilization and demand</a:t>
            </a:r>
            <a:endParaRPr lang="en-US" sz="1250"/>
          </a:p>
        </p:txBody>
      </p:sp>
      <p:sp>
        <p:nvSpPr>
          <p:cNvPr id="17" name="Shape 15"/>
          <p:cNvSpPr/>
          <p:nvPr/>
        </p:nvSpPr>
        <p:spPr>
          <a:xfrm>
            <a:off x="3520440" y="2724912"/>
            <a:ext cx="804672" cy="274320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520440" y="2724912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FFFFFF"/>
                </a:solidFill>
              </a:rPr>
              <a:t>High</a:t>
            </a:r>
            <a:endParaRPr lang="en-US" sz="900"/>
          </a:p>
        </p:txBody>
      </p:sp>
      <p:sp>
        <p:nvSpPr>
          <p:cNvPr id="19" name="Shape 17"/>
          <p:cNvSpPr/>
          <p:nvPr/>
        </p:nvSpPr>
        <p:spPr>
          <a:xfrm>
            <a:off x="274320" y="33009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65760" y="3355848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0E2841"/>
                </a:solidFill>
              </a:rPr>
              <a:t>Impact by site/student</a:t>
            </a:r>
            <a:endParaRPr lang="en-US" sz="1250"/>
          </a:p>
        </p:txBody>
      </p:sp>
      <p:sp>
        <p:nvSpPr>
          <p:cNvPr id="21" name="Shape 19"/>
          <p:cNvSpPr/>
          <p:nvPr/>
        </p:nvSpPr>
        <p:spPr>
          <a:xfrm>
            <a:off x="3520440" y="3410712"/>
            <a:ext cx="804672" cy="274320"/>
          </a:xfrm>
          <a:prstGeom prst="rect">
            <a:avLst/>
          </a:prstGeom>
          <a:solidFill>
            <a:srgbClr val="1F4B8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520440" y="3410712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FFFFFF"/>
                </a:solidFill>
              </a:rPr>
              <a:t>High</a:t>
            </a:r>
            <a:endParaRPr lang="en-US" sz="900"/>
          </a:p>
        </p:txBody>
      </p:sp>
      <p:sp>
        <p:nvSpPr>
          <p:cNvPr id="23" name="Text 21"/>
          <p:cNvSpPr/>
          <p:nvPr/>
        </p:nvSpPr>
        <p:spPr>
          <a:xfrm>
            <a:off x="4754880" y="1298448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5F6B7A"/>
                </a:solidFill>
              </a:rPr>
              <a:t>▪  Case studies showing what would stop or degrade.</a:t>
            </a:r>
            <a:endParaRPr lang="en-US" sz="1150"/>
          </a:p>
        </p:txBody>
      </p:sp>
      <p:sp>
        <p:nvSpPr>
          <p:cNvPr id="24" name="Shape 22"/>
          <p:cNvSpPr/>
          <p:nvPr/>
        </p:nvSpPr>
        <p:spPr>
          <a:xfrm>
            <a:off x="4709160" y="19293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754880" y="1984248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5F6B7A"/>
                </a:solidFill>
              </a:rPr>
              <a:t>▪  CIPA, AUP, and local governance documentation.</a:t>
            </a:r>
            <a:endParaRPr lang="en-US" sz="1150"/>
          </a:p>
        </p:txBody>
      </p:sp>
      <p:sp>
        <p:nvSpPr>
          <p:cNvPr id="26" name="Shape 24"/>
          <p:cNvSpPr/>
          <p:nvPr/>
        </p:nvSpPr>
        <p:spPr>
          <a:xfrm>
            <a:off x="4709160" y="26151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754880" y="2670048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5F6B7A"/>
                </a:solidFill>
              </a:rPr>
              <a:t>▪  Equity narratives for low-income, rural, Tribal, and early learning populations.</a:t>
            </a:r>
            <a:endParaRPr lang="en-US" sz="1150"/>
          </a:p>
        </p:txBody>
      </p:sp>
      <p:sp>
        <p:nvSpPr>
          <p:cNvPr id="28" name="Shape 26"/>
          <p:cNvSpPr/>
          <p:nvPr/>
        </p:nvSpPr>
        <p:spPr>
          <a:xfrm>
            <a:off x="4709160" y="3300984"/>
            <a:ext cx="4160520" cy="9144"/>
          </a:xfrm>
          <a:prstGeom prst="rect">
            <a:avLst/>
          </a:prstGeom>
          <a:solidFill>
            <a:srgbClr val="D7E0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754880" y="3355848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>
                <a:solidFill>
                  <a:srgbClr val="5F6B7A"/>
                </a:solidFill>
              </a:rPr>
              <a:t>▪  Procurement and consultant controls that answer fraud concerns.</a:t>
            </a:r>
            <a:endParaRPr lang="en-US" sz="1150"/>
          </a:p>
        </p:txBody>
      </p:sp>
      <p:sp>
        <p:nvSpPr>
          <p:cNvPr id="30" name="Text 28"/>
          <p:cNvSpPr/>
          <p:nvPr/>
        </p:nvSpPr>
        <p:spPr>
          <a:xfrm>
            <a:off x="274320" y="4887468"/>
            <a:ext cx="7680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>
                <a:solidFill>
                  <a:srgbClr val="5F6B7A"/>
                </a:solidFill>
              </a:rPr>
              <a:t>© 2026 Kellogg &amp; Sovereign® Consulting   •   Reference: FCC 26-41</a:t>
            </a:r>
            <a:endParaRPr lang="en-US" sz="750"/>
          </a:p>
        </p:txBody>
      </p:sp>
      <p:pic>
        <p:nvPicPr>
          <p:cNvPr id="31" name="Image 0" descr="/home/claude/ks_logo.jpeg"/>
          <p:cNvPicPr>
            <a:picLocks noChangeAspect="1"/>
          </p:cNvPicPr>
          <p:nvPr/>
        </p:nvPicPr>
        <p:blipFill>
          <a:blip r:embed="rId3"/>
          <a:srcRect t="531" b="532"/>
          <a:stretch>
            <a:fillRect/>
          </a:stretch>
        </p:blipFill>
        <p:spPr>
          <a:xfrm>
            <a:off x="8046720" y="4796028"/>
            <a:ext cx="822960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3" dur="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6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9" dur="7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2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5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8" dur="7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4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1249</Words>
  <Application>Microsoft Office PowerPoint</Application>
  <PresentationFormat>On-screen Show (16:9)</PresentationFormat>
  <Paragraphs>176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Vishal Khullar</cp:lastModifiedBy>
  <cp:revision>8</cp:revision>
  <dcterms:created xsi:type="dcterms:W3CDTF">2026-07-10T06:04:29Z</dcterms:created>
  <dcterms:modified xsi:type="dcterms:W3CDTF">2026-07-13T04:02:41Z</dcterms:modified>
</cp:coreProperties>
</file>