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434" r:id="rId18"/>
    <p:sldId id="407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21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196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3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0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jcoggins@kelloggll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8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0"/>
          <p:cNvSpPr/>
          <p:nvPr/>
        </p:nvSpPr>
        <p:spPr>
          <a:xfrm>
            <a:off x="6766560" y="-1463040"/>
            <a:ext cx="4206240" cy="4206240"/>
          </a:xfrm>
          <a:prstGeom prst="ellipse">
            <a:avLst/>
          </a:prstGeom>
          <a:solidFill>
            <a:srgbClr val="1F4B8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3" name="Shape 1"/>
          <p:cNvSpPr/>
          <p:nvPr/>
        </p:nvSpPr>
        <p:spPr>
          <a:xfrm>
            <a:off x="-1463040" y="3291840"/>
            <a:ext cx="3474720" cy="3474720"/>
          </a:xfrm>
          <a:prstGeom prst="ellipse">
            <a:avLst/>
          </a:prstGeom>
          <a:solidFill>
            <a:srgbClr val="0F9ED5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4" name="Shape 2"/>
          <p:cNvSpPr/>
          <p:nvPr/>
        </p:nvSpPr>
        <p:spPr>
          <a:xfrm>
            <a:off x="685800" y="502920"/>
            <a:ext cx="2148840" cy="71323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05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576072"/>
            <a:ext cx="1920240" cy="566928"/>
          </a:xfrm>
          <a:prstGeom prst="rect">
            <a:avLst/>
          </a:prstGeom>
        </p:spPr>
      </p:pic>
      <p:sp>
        <p:nvSpPr>
          <p:cNvPr id="506" name="Text 3"/>
          <p:cNvSpPr/>
          <p:nvPr/>
        </p:nvSpPr>
        <p:spPr>
          <a:xfrm>
            <a:off x="685800" y="182880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E-Rate Competitive Bidding Portal Updates</a:t>
            </a:r>
            <a:endParaRPr lang="en-US" sz="4000" dirty="0"/>
          </a:p>
        </p:txBody>
      </p:sp>
      <p:sp>
        <p:nvSpPr>
          <p:cNvPr id="507" name="Text 4"/>
          <p:cNvSpPr/>
          <p:nvPr/>
        </p:nvSpPr>
        <p:spPr>
          <a:xfrm>
            <a:off x="713232" y="44805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FA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   •   © 2026 Kellogg &amp; Sovereign® Consulting	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60">
        <p:fade/>
      </p:transition>
    </mc:Choice>
    <mc:Fallback xmlns="">
      <p:transition spd="med" advClick="0" advTm="4006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State and local rules still apply alongside the portal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017520"/>
          </a:xfrm>
          <a:prstGeom prst="roundRect">
            <a:avLst>
              <a:gd name="adj" fmla="val 2121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017520"/>
          </a:xfrm>
          <a:prstGeom prst="roundRect">
            <a:avLst>
              <a:gd name="adj" fmla="val 2121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298448"/>
            <a:ext cx="347472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portal rules do not replace state or local procurement requirements.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local rules require wet signatures, public bid openings, local portals, or bid security, applicants must comply.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Copies of those state or local materials also must be uploaded into the federal portal.</a:t>
            </a:r>
            <a:endParaRPr lang="en-US" sz="1250" dirty="0"/>
          </a:p>
        </p:txBody>
      </p:sp>
      <p:sp>
        <p:nvSpPr>
          <p:cNvPr id="510" name="Text 7"/>
          <p:cNvSpPr/>
          <p:nvPr/>
        </p:nvSpPr>
        <p:spPr>
          <a:xfrm>
            <a:off x="4937760" y="1298448"/>
            <a:ext cx="347472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state or local submission differs from the portal version, the difference may be treated as a competitive bidding violation.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 genuine conflict exists, parties may seek a waiver under 47 CFR 1.3.</a:t>
            </a:r>
            <a:endParaRPr lang="en-US" sz="1250" dirty="0"/>
          </a:p>
        </p:txBody>
      </p:sp>
      <p:sp>
        <p:nvSpPr>
          <p:cNvPr id="511" name="Shape 8"/>
          <p:cNvSpPr/>
          <p:nvPr/>
        </p:nvSpPr>
        <p:spPr>
          <a:xfrm>
            <a:off x="502920" y="4261104"/>
            <a:ext cx="8138160" cy="457200"/>
          </a:xfrm>
          <a:prstGeom prst="roundRect">
            <a:avLst>
              <a:gd name="adj" fmla="val 12000"/>
            </a:avLst>
          </a:prstGeom>
          <a:solidFill>
            <a:srgbClr val="E2E9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2" name="Text 9"/>
          <p:cNvSpPr/>
          <p:nvPr/>
        </p:nvSpPr>
        <p:spPr>
          <a:xfrm>
            <a:off x="731520" y="4261104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means procurement teams need one coordinated compliance record, not separate disconnected files.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170">
        <p:fade/>
      </p:transition>
    </mc:Choice>
    <mc:Fallback xmlns="">
      <p:transition spd="med" advClick="0" advTm="1517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Special situations clients ask about most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60704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685800" y="1225296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658368" y="1207008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510" name="Text 7"/>
          <p:cNvSpPr/>
          <p:nvPr/>
        </p:nvSpPr>
        <p:spPr>
          <a:xfrm>
            <a:off x="1051560" y="1179576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master contracts</a:t>
            </a:r>
            <a:endParaRPr lang="en-US" sz="1150" dirty="0"/>
          </a:p>
        </p:txBody>
      </p:sp>
      <p:sp>
        <p:nvSpPr>
          <p:cNvPr id="511" name="Text 8"/>
          <p:cNvSpPr/>
          <p:nvPr/>
        </p:nvSpPr>
        <p:spPr>
          <a:xfrm>
            <a:off x="685800" y="1591056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the master contract and related bidding documentation; mini-bid documentation is also required when applicable.</a:t>
            </a:r>
            <a:endParaRPr lang="en-US" sz="1050" dirty="0"/>
          </a:p>
        </p:txBody>
      </p:sp>
      <p:sp>
        <p:nvSpPr>
          <p:cNvPr id="512" name="Shape 9"/>
          <p:cNvSpPr/>
          <p:nvPr/>
        </p:nvSpPr>
        <p:spPr>
          <a:xfrm>
            <a:off x="3328416" y="1060704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" name="Shape 10"/>
          <p:cNvSpPr/>
          <p:nvPr/>
        </p:nvSpPr>
        <p:spPr>
          <a:xfrm>
            <a:off x="3511296" y="1225296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3483864" y="1207008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515" name="Text 12"/>
          <p:cNvSpPr/>
          <p:nvPr/>
        </p:nvSpPr>
        <p:spPr>
          <a:xfrm>
            <a:off x="3877056" y="1179576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Multi-stage bidding</a:t>
            </a:r>
            <a:endParaRPr lang="en-US" sz="1150" dirty="0"/>
          </a:p>
        </p:txBody>
      </p:sp>
      <p:sp>
        <p:nvSpPr>
          <p:cNvPr id="516" name="Text 13"/>
          <p:cNvSpPr/>
          <p:nvPr/>
        </p:nvSpPr>
        <p:spPr>
          <a:xfrm>
            <a:off x="3511296" y="1591056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round, including Best and Final Offer, must use the portal.</a:t>
            </a:r>
            <a:endParaRPr lang="en-US" sz="1050" dirty="0"/>
          </a:p>
        </p:txBody>
      </p:sp>
      <p:sp>
        <p:nvSpPr>
          <p:cNvPr id="517" name="Shape 14"/>
          <p:cNvSpPr/>
          <p:nvPr/>
        </p:nvSpPr>
        <p:spPr>
          <a:xfrm>
            <a:off x="6153912" y="1060704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8" name="Shape 15"/>
          <p:cNvSpPr/>
          <p:nvPr/>
        </p:nvSpPr>
        <p:spPr>
          <a:xfrm>
            <a:off x="6336792" y="1225296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9" name="Text 16"/>
          <p:cNvSpPr/>
          <p:nvPr/>
        </p:nvSpPr>
        <p:spPr>
          <a:xfrm>
            <a:off x="6309360" y="1207008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520" name="Text 17"/>
          <p:cNvSpPr/>
          <p:nvPr/>
        </p:nvSpPr>
        <p:spPr>
          <a:xfrm>
            <a:off x="6702552" y="1179576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Consortia</a:t>
            </a:r>
            <a:endParaRPr lang="en-US" sz="1150" dirty="0"/>
          </a:p>
        </p:txBody>
      </p:sp>
      <p:sp>
        <p:nvSpPr>
          <p:cNvPr id="521" name="Text 18"/>
          <p:cNvSpPr/>
          <p:nvPr/>
        </p:nvSpPr>
        <p:spPr>
          <a:xfrm>
            <a:off x="6336792" y="1591056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consortium leader uploads bidding and contract materials on behalf of eligible members.</a:t>
            </a:r>
            <a:endParaRPr lang="en-US" sz="1050" dirty="0"/>
          </a:p>
        </p:txBody>
      </p:sp>
      <p:sp>
        <p:nvSpPr>
          <p:cNvPr id="522" name="Shape 19"/>
          <p:cNvSpPr/>
          <p:nvPr/>
        </p:nvSpPr>
        <p:spPr>
          <a:xfrm>
            <a:off x="502920" y="2898648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3" name="Shape 20"/>
          <p:cNvSpPr/>
          <p:nvPr/>
        </p:nvSpPr>
        <p:spPr>
          <a:xfrm>
            <a:off x="685800" y="3063240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4" name="Text 21"/>
          <p:cNvSpPr/>
          <p:nvPr/>
        </p:nvSpPr>
        <p:spPr>
          <a:xfrm>
            <a:off x="658368" y="3044952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525" name="Text 22"/>
          <p:cNvSpPr/>
          <p:nvPr/>
        </p:nvSpPr>
        <p:spPr>
          <a:xfrm>
            <a:off x="1051560" y="3017520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Multi-year contracts</a:t>
            </a:r>
            <a:endParaRPr lang="en-US" sz="1150" dirty="0"/>
          </a:p>
        </p:txBody>
      </p:sp>
      <p:sp>
        <p:nvSpPr>
          <p:cNvPr id="526" name="Text 23"/>
          <p:cNvSpPr/>
          <p:nvPr/>
        </p:nvSpPr>
        <p:spPr>
          <a:xfrm>
            <a:off x="685800" y="3429000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once in year one; existing supporting contracts must be uploaded by FY2029.</a:t>
            </a:r>
            <a:endParaRPr lang="en-US" sz="1050" dirty="0"/>
          </a:p>
        </p:txBody>
      </p:sp>
      <p:sp>
        <p:nvSpPr>
          <p:cNvPr id="527" name="Shape 24"/>
          <p:cNvSpPr/>
          <p:nvPr/>
        </p:nvSpPr>
        <p:spPr>
          <a:xfrm>
            <a:off x="3328416" y="2898648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8" name="Shape 25"/>
          <p:cNvSpPr/>
          <p:nvPr/>
        </p:nvSpPr>
        <p:spPr>
          <a:xfrm>
            <a:off x="3511296" y="3063240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9" name="Text 26"/>
          <p:cNvSpPr/>
          <p:nvPr/>
        </p:nvSpPr>
        <p:spPr>
          <a:xfrm>
            <a:off x="3483864" y="3044952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530" name="Text 27"/>
          <p:cNvSpPr/>
          <p:nvPr/>
        </p:nvSpPr>
        <p:spPr>
          <a:xfrm>
            <a:off x="3877056" y="3017520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Transition-year FRNs</a:t>
            </a:r>
            <a:endParaRPr lang="en-US" sz="1150" dirty="0"/>
          </a:p>
        </p:txBody>
      </p:sp>
      <p:sp>
        <p:nvSpPr>
          <p:cNvPr id="531" name="Text 28"/>
          <p:cNvSpPr/>
          <p:nvPr/>
        </p:nvSpPr>
        <p:spPr>
          <a:xfrm>
            <a:off x="3511296" y="3429000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Partial-year FRNs for old and new service are allowed if filed in-window with no overlap and disclosed on Form 471.</a:t>
            </a:r>
            <a:endParaRPr lang="en-US" sz="1050" dirty="0"/>
          </a:p>
        </p:txBody>
      </p:sp>
      <p:sp>
        <p:nvSpPr>
          <p:cNvPr id="532" name="Shape 29"/>
          <p:cNvSpPr/>
          <p:nvPr/>
        </p:nvSpPr>
        <p:spPr>
          <a:xfrm>
            <a:off x="6153912" y="2898648"/>
            <a:ext cx="2724912" cy="1700784"/>
          </a:xfrm>
          <a:prstGeom prst="roundRect">
            <a:avLst>
              <a:gd name="adj" fmla="val 376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3" name="Shape 30"/>
          <p:cNvSpPr/>
          <p:nvPr/>
        </p:nvSpPr>
        <p:spPr>
          <a:xfrm>
            <a:off x="6336792" y="3063240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4" name="Text 31"/>
          <p:cNvSpPr/>
          <p:nvPr/>
        </p:nvSpPr>
        <p:spPr>
          <a:xfrm>
            <a:off x="6309360" y="3044952"/>
            <a:ext cx="3291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535" name="Text 32"/>
          <p:cNvSpPr/>
          <p:nvPr/>
        </p:nvSpPr>
        <p:spPr>
          <a:xfrm>
            <a:off x="6702552" y="3017520"/>
            <a:ext cx="20391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proof</a:t>
            </a:r>
            <a:endParaRPr lang="en-US" sz="1150" dirty="0"/>
          </a:p>
        </p:txBody>
      </p:sp>
      <p:sp>
        <p:nvSpPr>
          <p:cNvPr id="536" name="Text 33"/>
          <p:cNvSpPr/>
          <p:nvPr/>
        </p:nvSpPr>
        <p:spPr>
          <a:xfrm>
            <a:off x="6336792" y="3429000"/>
            <a:ext cx="2359152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Post-commitment review must show both providers agree on end and start dates.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3970">
        <p:fade/>
      </p:transition>
    </mc:Choice>
    <mc:Fallback xmlns="">
      <p:transition spd="med" advClick="0" advTm="2397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Bandwidth, spam bids, and late bids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298448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Mid-year bandwidth increases</a:t>
            </a:r>
            <a:endParaRPr lang="en-US" sz="1350" dirty="0"/>
          </a:p>
        </p:txBody>
      </p:sp>
      <p:sp>
        <p:nvSpPr>
          <p:cNvPr id="510" name="Text 7"/>
          <p:cNvSpPr/>
          <p:nvPr/>
        </p:nvSpPr>
        <p:spPr>
          <a:xfrm>
            <a:off x="777240" y="1737360"/>
            <a:ext cx="347472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Allowed without rebidding when the increase is at the existing commitment amount.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applicant pays added cost for the rest of the funding year.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funding year must be rebid unless the increase was already covered by the original competition.</a:t>
            </a:r>
            <a:endParaRPr lang="en-US" sz="1250" dirty="0"/>
          </a:p>
        </p:txBody>
      </p:sp>
      <p:sp>
        <p:nvSpPr>
          <p:cNvPr id="511" name="Text 8"/>
          <p:cNvSpPr/>
          <p:nvPr/>
        </p:nvSpPr>
        <p:spPr>
          <a:xfrm>
            <a:off x="4937760" y="1298448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Spam and late bid handling</a:t>
            </a:r>
            <a:endParaRPr lang="en-US" sz="1350" dirty="0"/>
          </a:p>
        </p:txBody>
      </p:sp>
      <p:sp>
        <p:nvSpPr>
          <p:cNvPr id="512" name="Text 9"/>
          <p:cNvSpPr/>
          <p:nvPr/>
        </p:nvSpPr>
        <p:spPr>
          <a:xfrm>
            <a:off x="4937760" y="1737360"/>
            <a:ext cx="347472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Spam bids may be disqualified, but the disqualification must be documented.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bid lacking pricing may be treated as non-responsive even if pricing was not expressly required in the 470 or RFP.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bids must be considered if no deadline was set and evaluation has not started.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5610">
        <p:fade/>
      </p:transition>
    </mc:Choice>
    <mc:Fallback xmlns="">
      <p:transition spd="med" advTm="2561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 486 elimination and invoice flexibility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280160"/>
            <a:ext cx="34747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CIPA certifications move to Form 471 beginning FY2028.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deadlines tie to the Funding Commitment Decision Letter date.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Consortia must collect Form 479 before the billed entity certifies CIPA on Form 471.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CIPA certification remains required; a multi-year Form 479 was rejected.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486 still applies in transition until EPC is updated, plus for prior-year open commitments or approved appeals.</a:t>
            </a:r>
            <a:endParaRPr lang="en-US" sz="1100" dirty="0"/>
          </a:p>
        </p:txBody>
      </p:sp>
      <p:sp>
        <p:nvSpPr>
          <p:cNvPr id="510" name="Text 7"/>
          <p:cNvSpPr/>
          <p:nvPr/>
        </p:nvSpPr>
        <p:spPr>
          <a:xfrm>
            <a:off x="4937760" y="1280160"/>
            <a:ext cx="34747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120-day invoice extension may be requested up to 15 days after the original deadline.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one-time 60-day grace period exists for correcting timely but rejected invoices.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than one USAC 120-day extension is not allowed without Commission waiver.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USAC reminders are courtesy notices, not waiver grounds.</a:t>
            </a:r>
            <a:endParaRPr lang="en-US" sz="1100" dirty="0"/>
          </a:p>
          <a:p>
            <a:pPr marL="152400" indent="-1524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extraordinary-circumstances waiver standard remains in place.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1710">
        <p:fade/>
      </p:transition>
    </mc:Choice>
    <mc:Fallback xmlns="">
      <p:transition spd="med" advClick="0" advTm="3171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Definition changes with real funding consequences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115568"/>
            <a:ext cx="4023360" cy="1627632"/>
          </a:xfrm>
          <a:prstGeom prst="roundRect">
            <a:avLst>
              <a:gd name="adj" fmla="val 393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731520" y="1298448"/>
            <a:ext cx="310896" cy="310896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1161288" y="1271016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connections</a:t>
            </a:r>
            <a:endParaRPr lang="en-US" sz="1350" dirty="0"/>
          </a:p>
        </p:txBody>
      </p:sp>
      <p:sp>
        <p:nvSpPr>
          <p:cNvPr id="510" name="Text 7"/>
          <p:cNvSpPr/>
          <p:nvPr/>
        </p:nvSpPr>
        <p:spPr>
          <a:xfrm>
            <a:off x="731520" y="1709928"/>
            <a:ext cx="35661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Cabling between schools on the same property can now qualify as Category Two internal connections.</a:t>
            </a:r>
            <a:endParaRPr lang="en-US" sz="1150" dirty="0"/>
          </a:p>
        </p:txBody>
      </p:sp>
      <p:sp>
        <p:nvSpPr>
          <p:cNvPr id="511" name="Shape 8"/>
          <p:cNvSpPr/>
          <p:nvPr/>
        </p:nvSpPr>
        <p:spPr>
          <a:xfrm>
            <a:off x="4663440" y="1115568"/>
            <a:ext cx="4023360" cy="1627632"/>
          </a:xfrm>
          <a:prstGeom prst="roundRect">
            <a:avLst>
              <a:gd name="adj" fmla="val 393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2" name="Shape 9"/>
          <p:cNvSpPr/>
          <p:nvPr/>
        </p:nvSpPr>
        <p:spPr>
          <a:xfrm>
            <a:off x="4892040" y="1298448"/>
            <a:ext cx="310896" cy="310896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3" name="Text 10"/>
          <p:cNvSpPr/>
          <p:nvPr/>
        </p:nvSpPr>
        <p:spPr>
          <a:xfrm>
            <a:off x="5321808" y="1271016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</a:t>
            </a:r>
            <a:endParaRPr lang="en-US" sz="1350" dirty="0"/>
          </a:p>
        </p:txBody>
      </p:sp>
      <p:sp>
        <p:nvSpPr>
          <p:cNvPr id="514" name="Text 11"/>
          <p:cNvSpPr/>
          <p:nvPr/>
        </p:nvSpPr>
        <p:spPr>
          <a:xfrm>
            <a:off x="4892040" y="1709928"/>
            <a:ext cx="35661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term “voice” is removed from the WAN definition because voice is no longer eligible.</a:t>
            </a:r>
            <a:endParaRPr lang="en-US" sz="1150" dirty="0"/>
          </a:p>
        </p:txBody>
      </p:sp>
      <p:sp>
        <p:nvSpPr>
          <p:cNvPr id="515" name="Shape 12"/>
          <p:cNvSpPr/>
          <p:nvPr/>
        </p:nvSpPr>
        <p:spPr>
          <a:xfrm>
            <a:off x="502920" y="2926080"/>
            <a:ext cx="4023360" cy="1627632"/>
          </a:xfrm>
          <a:prstGeom prst="roundRect">
            <a:avLst>
              <a:gd name="adj" fmla="val 393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6" name="Shape 13"/>
          <p:cNvSpPr/>
          <p:nvPr/>
        </p:nvSpPr>
        <p:spPr>
          <a:xfrm>
            <a:off x="731520" y="3108960"/>
            <a:ext cx="310896" cy="310896"/>
          </a:xfrm>
          <a:prstGeom prst="ellipse">
            <a:avLst/>
          </a:prstGeom>
          <a:solidFill>
            <a:srgbClr val="0F9E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7" name="Text 14"/>
          <p:cNvSpPr/>
          <p:nvPr/>
        </p:nvSpPr>
        <p:spPr>
          <a:xfrm>
            <a:off x="1161288" y="3081528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Consortium</a:t>
            </a:r>
            <a:endParaRPr lang="en-US" sz="1350" dirty="0"/>
          </a:p>
        </p:txBody>
      </p:sp>
      <p:sp>
        <p:nvSpPr>
          <p:cNvPr id="518" name="Text 15"/>
          <p:cNvSpPr/>
          <p:nvPr/>
        </p:nvSpPr>
        <p:spPr>
          <a:xfrm>
            <a:off x="731520" y="3520440"/>
            <a:ext cx="35661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definition aligns with ECF, and private-sector entities may no longer participate in E-Rate consortia.</a:t>
            </a:r>
            <a:endParaRPr lang="en-US" sz="1150" dirty="0"/>
          </a:p>
        </p:txBody>
      </p:sp>
      <p:sp>
        <p:nvSpPr>
          <p:cNvPr id="519" name="Shape 16"/>
          <p:cNvSpPr/>
          <p:nvPr/>
        </p:nvSpPr>
        <p:spPr>
          <a:xfrm>
            <a:off x="4663440" y="2926080"/>
            <a:ext cx="4023360" cy="1627632"/>
          </a:xfrm>
          <a:prstGeom prst="roundRect">
            <a:avLst>
              <a:gd name="adj" fmla="val 3933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0" name="Shape 17"/>
          <p:cNvSpPr/>
          <p:nvPr/>
        </p:nvSpPr>
        <p:spPr>
          <a:xfrm>
            <a:off x="4892040" y="3108960"/>
            <a:ext cx="310896" cy="310896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1" name="Text 18"/>
          <p:cNvSpPr/>
          <p:nvPr/>
        </p:nvSpPr>
        <p:spPr>
          <a:xfrm>
            <a:off x="5321808" y="3081528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Transfers and NIFs</a:t>
            </a:r>
            <a:endParaRPr lang="en-US" sz="1350" dirty="0"/>
          </a:p>
        </p:txBody>
      </p:sp>
      <p:sp>
        <p:nvSpPr>
          <p:cNvPr id="522" name="Text 19"/>
          <p:cNvSpPr/>
          <p:nvPr/>
        </p:nvSpPr>
        <p:spPr>
          <a:xfrm>
            <a:off x="4892040" y="3520440"/>
            <a:ext cx="35661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retention aligns with the 10-year rule, and shared Category Two NIF equipment no longer requires cost allocation in the clarified scenario.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1270">
        <p:fade/>
      </p:transition>
    </mc:Choice>
    <mc:Fallback xmlns="">
      <p:transition spd="med" advClick="0" advTm="3127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Important guardrails to explain carefully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280160"/>
            <a:ext cx="34747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may still hold walkthroughs and meetings.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may view bids as they arrive; the FCC imposed no bid-holding period.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logs track who accessed, opened, and downloaded bids, including date, time, and IP address.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Month-to-month service can be supported by a bill, service offer, or vendor letter instead of a contract.</a:t>
            </a:r>
            <a:endParaRPr lang="en-US" sz="1150" dirty="0"/>
          </a:p>
        </p:txBody>
      </p:sp>
      <p:sp>
        <p:nvSpPr>
          <p:cNvPr id="510" name="Text 7"/>
          <p:cNvSpPr/>
          <p:nvPr/>
        </p:nvSpPr>
        <p:spPr>
          <a:xfrm>
            <a:off x="4937760" y="1280160"/>
            <a:ext cx="34747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at least 90% of a recurring Category One service is used for eligible purposes, remaining ineligible use at eligible locations is presumed ancillary.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presumption does not extend to special construction or services at ineligible locations.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Off-campus use still requires cost allocation.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USAC will use analytics to flag some Form 471 applications for added pre-commitment bidding review.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1320">
        <p:fade/>
      </p:transition>
    </mc:Choice>
    <mc:Fallback xmlns="">
      <p:transition spd="med" advClick="0" advTm="3132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applicants should start doing now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48640" y="1152144"/>
            <a:ext cx="475488" cy="475488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8" name="Text 5"/>
          <p:cNvSpPr/>
          <p:nvPr/>
        </p:nvSpPr>
        <p:spPr>
          <a:xfrm>
            <a:off x="502920" y="1133856"/>
            <a:ext cx="56692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509" name="Shape 6"/>
          <p:cNvSpPr/>
          <p:nvPr/>
        </p:nvSpPr>
        <p:spPr>
          <a:xfrm>
            <a:off x="1234440" y="1097280"/>
            <a:ext cx="7406640" cy="585216"/>
          </a:xfrm>
          <a:prstGeom prst="roundRect">
            <a:avLst>
              <a:gd name="adj" fmla="val 109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0" name="Text 7"/>
          <p:cNvSpPr/>
          <p:nvPr/>
        </p:nvSpPr>
        <p:spPr>
          <a:xfrm>
            <a:off x="1463040" y="1097280"/>
            <a:ext cx="7040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every procurement communication path and identify anything happening outside EPC.</a:t>
            </a:r>
            <a:endParaRPr lang="en-US" sz="1250" dirty="0"/>
          </a:p>
        </p:txBody>
      </p:sp>
      <p:sp>
        <p:nvSpPr>
          <p:cNvPr id="511" name="Shape 8"/>
          <p:cNvSpPr/>
          <p:nvPr/>
        </p:nvSpPr>
        <p:spPr>
          <a:xfrm>
            <a:off x="548640" y="1874520"/>
            <a:ext cx="475488" cy="475488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2" name="Text 9"/>
          <p:cNvSpPr/>
          <p:nvPr/>
        </p:nvSpPr>
        <p:spPr>
          <a:xfrm>
            <a:off x="502920" y="1856232"/>
            <a:ext cx="56692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513" name="Shape 10"/>
          <p:cNvSpPr/>
          <p:nvPr/>
        </p:nvSpPr>
        <p:spPr>
          <a:xfrm>
            <a:off x="1234440" y="1819656"/>
            <a:ext cx="7406640" cy="585216"/>
          </a:xfrm>
          <a:prstGeom prst="roundRect">
            <a:avLst>
              <a:gd name="adj" fmla="val 109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1463040" y="1819656"/>
            <a:ext cx="7040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standard upload checklist for evaluation, award, Q&amp;A, meeting summaries, and contracts.</a:t>
            </a:r>
            <a:endParaRPr lang="en-US" sz="1250" dirty="0"/>
          </a:p>
        </p:txBody>
      </p:sp>
      <p:sp>
        <p:nvSpPr>
          <p:cNvPr id="515" name="Shape 12"/>
          <p:cNvSpPr/>
          <p:nvPr/>
        </p:nvSpPr>
        <p:spPr>
          <a:xfrm>
            <a:off x="548640" y="2596896"/>
            <a:ext cx="475488" cy="475488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6" name="Text 13"/>
          <p:cNvSpPr/>
          <p:nvPr/>
        </p:nvSpPr>
        <p:spPr>
          <a:xfrm>
            <a:off x="502920" y="2578608"/>
            <a:ext cx="56692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517" name="Shape 14"/>
          <p:cNvSpPr/>
          <p:nvPr/>
        </p:nvSpPr>
        <p:spPr>
          <a:xfrm>
            <a:off x="1234440" y="2542032"/>
            <a:ext cx="7406640" cy="585216"/>
          </a:xfrm>
          <a:prstGeom prst="roundRect">
            <a:avLst>
              <a:gd name="adj" fmla="val 109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8" name="Text 15"/>
          <p:cNvSpPr/>
          <p:nvPr/>
        </p:nvSpPr>
        <p:spPr>
          <a:xfrm>
            <a:off x="1463040" y="2542032"/>
            <a:ext cx="7040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state and local procurement overlays and reconcile them with federal portal requirements.</a:t>
            </a:r>
            <a:endParaRPr lang="en-US" sz="1250" dirty="0"/>
          </a:p>
        </p:txBody>
      </p:sp>
      <p:sp>
        <p:nvSpPr>
          <p:cNvPr id="519" name="Shape 16"/>
          <p:cNvSpPr/>
          <p:nvPr/>
        </p:nvSpPr>
        <p:spPr>
          <a:xfrm>
            <a:off x="548640" y="3319272"/>
            <a:ext cx="475488" cy="475488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0" name="Text 17"/>
          <p:cNvSpPr/>
          <p:nvPr/>
        </p:nvSpPr>
        <p:spPr>
          <a:xfrm>
            <a:off x="502920" y="3300984"/>
            <a:ext cx="56692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521" name="Shape 18"/>
          <p:cNvSpPr/>
          <p:nvPr/>
        </p:nvSpPr>
        <p:spPr>
          <a:xfrm>
            <a:off x="1234440" y="3264408"/>
            <a:ext cx="7406640" cy="585216"/>
          </a:xfrm>
          <a:prstGeom prst="roundRect">
            <a:avLst>
              <a:gd name="adj" fmla="val 109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2" name="Text 19"/>
          <p:cNvSpPr/>
          <p:nvPr/>
        </p:nvSpPr>
        <p:spPr>
          <a:xfrm>
            <a:off x="1463040" y="3264408"/>
            <a:ext cx="7040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multi-year contracts that may need FY2029 upload remediation.</a:t>
            </a:r>
            <a:endParaRPr lang="en-US" sz="1250" dirty="0"/>
          </a:p>
        </p:txBody>
      </p:sp>
      <p:sp>
        <p:nvSpPr>
          <p:cNvPr id="523" name="Shape 20"/>
          <p:cNvSpPr/>
          <p:nvPr/>
        </p:nvSpPr>
        <p:spPr>
          <a:xfrm>
            <a:off x="548640" y="4041648"/>
            <a:ext cx="475488" cy="475488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4" name="Text 21"/>
          <p:cNvSpPr/>
          <p:nvPr/>
        </p:nvSpPr>
        <p:spPr>
          <a:xfrm>
            <a:off x="502920" y="4023360"/>
            <a:ext cx="56692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525" name="Shape 22"/>
          <p:cNvSpPr/>
          <p:nvPr/>
        </p:nvSpPr>
        <p:spPr>
          <a:xfrm>
            <a:off x="1234440" y="3986784"/>
            <a:ext cx="7406640" cy="585216"/>
          </a:xfrm>
          <a:prstGeom prst="roundRect">
            <a:avLst>
              <a:gd name="adj" fmla="val 109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6" name="Text 23"/>
          <p:cNvSpPr/>
          <p:nvPr/>
        </p:nvSpPr>
        <p:spPr>
          <a:xfrm>
            <a:off x="1463040" y="3986784"/>
            <a:ext cx="7040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evaluation teams on documentation, timelines, and confidentiality handling.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170">
        <p:fade/>
      </p:transition>
    </mc:Choice>
    <mc:Fallback xmlns="">
      <p:transition spd="med" advClick="0" advTm="4017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0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3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4" name="Text 1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5" name="Text 2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" y="25603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E-Rate Application Timeline</a:t>
            </a:r>
            <a:endParaRPr lang="en-US" sz="2500" dirty="0"/>
          </a:p>
        </p:txBody>
      </p:sp>
      <p:sp>
        <p:nvSpPr>
          <p:cNvPr id="507" name="Text 4"/>
          <p:cNvSpPr/>
          <p:nvPr/>
        </p:nvSpPr>
        <p:spPr>
          <a:xfrm>
            <a:off x="502920" y="76809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cycle from pre-planning through post-commitment compliance</a:t>
            </a:r>
            <a:endParaRPr lang="en-US" sz="1200" dirty="0"/>
          </a:p>
        </p:txBody>
      </p:sp>
      <p:sp>
        <p:nvSpPr>
          <p:cNvPr id="508" name="Shape 5"/>
          <p:cNvSpPr/>
          <p:nvPr/>
        </p:nvSpPr>
        <p:spPr>
          <a:xfrm>
            <a:off x="1042416" y="1737360"/>
            <a:ext cx="7104888" cy="0"/>
          </a:xfrm>
          <a:prstGeom prst="line">
            <a:avLst/>
          </a:prstGeom>
          <a:noFill/>
          <a:ln w="19050">
            <a:solidFill>
              <a:srgbClr val="B9C6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9" name="Shape 6"/>
          <p:cNvSpPr/>
          <p:nvPr/>
        </p:nvSpPr>
        <p:spPr>
          <a:xfrm>
            <a:off x="850392" y="1545336"/>
            <a:ext cx="384048" cy="384048"/>
          </a:xfrm>
          <a:prstGeom prst="ellipse">
            <a:avLst/>
          </a:prstGeom>
          <a:solidFill>
            <a:srgbClr val="143A6B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0" name="Text 7"/>
          <p:cNvSpPr/>
          <p:nvPr/>
        </p:nvSpPr>
        <p:spPr>
          <a:xfrm>
            <a:off x="411480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850" dirty="0"/>
          </a:p>
        </p:txBody>
      </p:sp>
      <p:sp>
        <p:nvSpPr>
          <p:cNvPr id="511" name="Shape 8"/>
          <p:cNvSpPr/>
          <p:nvPr/>
        </p:nvSpPr>
        <p:spPr>
          <a:xfrm>
            <a:off x="502920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2" name="Text 9"/>
          <p:cNvSpPr/>
          <p:nvPr/>
        </p:nvSpPr>
        <p:spPr>
          <a:xfrm>
            <a:off x="548640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Pre-Planning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Eligibility</a:t>
            </a:r>
            <a:endParaRPr lang="en-US" sz="950" dirty="0"/>
          </a:p>
        </p:txBody>
      </p:sp>
      <p:sp>
        <p:nvSpPr>
          <p:cNvPr id="513" name="Text 10"/>
          <p:cNvSpPr/>
          <p:nvPr/>
        </p:nvSpPr>
        <p:spPr>
          <a:xfrm>
            <a:off x="548640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Aug–Oct</a:t>
            </a:r>
            <a:endParaRPr lang="en-US" sz="900" dirty="0"/>
          </a:p>
        </p:txBody>
      </p:sp>
      <p:sp>
        <p:nvSpPr>
          <p:cNvPr id="514" name="Text 11"/>
          <p:cNvSpPr/>
          <p:nvPr/>
        </p:nvSpPr>
        <p:spPr>
          <a:xfrm>
            <a:off x="1563624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15" name="Shape 12"/>
          <p:cNvSpPr/>
          <p:nvPr/>
        </p:nvSpPr>
        <p:spPr>
          <a:xfrm>
            <a:off x="2034540" y="1545336"/>
            <a:ext cx="384048" cy="384048"/>
          </a:xfrm>
          <a:prstGeom prst="ellipse">
            <a:avLst/>
          </a:prstGeom>
          <a:solidFill>
            <a:srgbClr val="156082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6" name="Text 13"/>
          <p:cNvSpPr/>
          <p:nvPr/>
        </p:nvSpPr>
        <p:spPr>
          <a:xfrm>
            <a:off x="1595628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850" dirty="0"/>
          </a:p>
        </p:txBody>
      </p:sp>
      <p:sp>
        <p:nvSpPr>
          <p:cNvPr id="517" name="Shape 14"/>
          <p:cNvSpPr/>
          <p:nvPr/>
        </p:nvSpPr>
        <p:spPr>
          <a:xfrm>
            <a:off x="1687068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8" name="Text 15"/>
          <p:cNvSpPr/>
          <p:nvPr/>
        </p:nvSpPr>
        <p:spPr>
          <a:xfrm>
            <a:off x="1732788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470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Bidding</a:t>
            </a:r>
            <a:endParaRPr lang="en-US" sz="950" dirty="0"/>
          </a:p>
        </p:txBody>
      </p:sp>
      <p:sp>
        <p:nvSpPr>
          <p:cNvPr id="519" name="Text 16"/>
          <p:cNvSpPr/>
          <p:nvPr/>
        </p:nvSpPr>
        <p:spPr>
          <a:xfrm>
            <a:off x="1732788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Oct–Nov</a:t>
            </a:r>
            <a:endParaRPr lang="en-US" sz="900" dirty="0"/>
          </a:p>
        </p:txBody>
      </p:sp>
      <p:sp>
        <p:nvSpPr>
          <p:cNvPr id="520" name="Text 17"/>
          <p:cNvSpPr/>
          <p:nvPr/>
        </p:nvSpPr>
        <p:spPr>
          <a:xfrm>
            <a:off x="2747772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21" name="Shape 18"/>
          <p:cNvSpPr/>
          <p:nvPr/>
        </p:nvSpPr>
        <p:spPr>
          <a:xfrm>
            <a:off x="3218688" y="1545336"/>
            <a:ext cx="384048" cy="384048"/>
          </a:xfrm>
          <a:prstGeom prst="ellipse">
            <a:avLst/>
          </a:prstGeom>
          <a:solidFill>
            <a:srgbClr val="143A6B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2" name="Text 19"/>
          <p:cNvSpPr/>
          <p:nvPr/>
        </p:nvSpPr>
        <p:spPr>
          <a:xfrm>
            <a:off x="2779776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850" dirty="0"/>
          </a:p>
        </p:txBody>
      </p:sp>
      <p:sp>
        <p:nvSpPr>
          <p:cNvPr id="523" name="Shape 20"/>
          <p:cNvSpPr/>
          <p:nvPr/>
        </p:nvSpPr>
        <p:spPr>
          <a:xfrm>
            <a:off x="2871216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4" name="Text 21"/>
          <p:cNvSpPr/>
          <p:nvPr/>
        </p:nvSpPr>
        <p:spPr>
          <a:xfrm>
            <a:off x="2916936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Selection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Contracting</a:t>
            </a:r>
            <a:endParaRPr lang="en-US" sz="950" dirty="0"/>
          </a:p>
        </p:txBody>
      </p:sp>
      <p:sp>
        <p:nvSpPr>
          <p:cNvPr id="525" name="Text 22"/>
          <p:cNvSpPr/>
          <p:nvPr/>
        </p:nvSpPr>
        <p:spPr>
          <a:xfrm>
            <a:off x="2916936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Dec–Jan</a:t>
            </a:r>
            <a:endParaRPr lang="en-US" sz="900" dirty="0"/>
          </a:p>
        </p:txBody>
      </p:sp>
      <p:sp>
        <p:nvSpPr>
          <p:cNvPr id="526" name="Text 23"/>
          <p:cNvSpPr/>
          <p:nvPr/>
        </p:nvSpPr>
        <p:spPr>
          <a:xfrm>
            <a:off x="3931920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27" name="Shape 24"/>
          <p:cNvSpPr/>
          <p:nvPr/>
        </p:nvSpPr>
        <p:spPr>
          <a:xfrm>
            <a:off x="4402836" y="1545336"/>
            <a:ext cx="384048" cy="384048"/>
          </a:xfrm>
          <a:prstGeom prst="ellipse">
            <a:avLst/>
          </a:prstGeom>
          <a:solidFill>
            <a:srgbClr val="156082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8" name="Text 25"/>
          <p:cNvSpPr/>
          <p:nvPr/>
        </p:nvSpPr>
        <p:spPr>
          <a:xfrm>
            <a:off x="3963924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850" dirty="0"/>
          </a:p>
        </p:txBody>
      </p:sp>
      <p:sp>
        <p:nvSpPr>
          <p:cNvPr id="529" name="Shape 26"/>
          <p:cNvSpPr/>
          <p:nvPr/>
        </p:nvSpPr>
        <p:spPr>
          <a:xfrm>
            <a:off x="4055364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0" name="Text 27"/>
          <p:cNvSpPr/>
          <p:nvPr/>
        </p:nvSpPr>
        <p:spPr>
          <a:xfrm>
            <a:off x="4101084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471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Request</a:t>
            </a:r>
            <a:endParaRPr lang="en-US" sz="950" dirty="0"/>
          </a:p>
        </p:txBody>
      </p:sp>
      <p:sp>
        <p:nvSpPr>
          <p:cNvPr id="531" name="Text 28"/>
          <p:cNvSpPr/>
          <p:nvPr/>
        </p:nvSpPr>
        <p:spPr>
          <a:xfrm>
            <a:off x="4101084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Jan–Mar</a:t>
            </a:r>
            <a:endParaRPr lang="en-US" sz="900" dirty="0"/>
          </a:p>
        </p:txBody>
      </p:sp>
      <p:sp>
        <p:nvSpPr>
          <p:cNvPr id="532" name="Text 29"/>
          <p:cNvSpPr/>
          <p:nvPr/>
        </p:nvSpPr>
        <p:spPr>
          <a:xfrm>
            <a:off x="5116068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33" name="Shape 30"/>
          <p:cNvSpPr/>
          <p:nvPr/>
        </p:nvSpPr>
        <p:spPr>
          <a:xfrm>
            <a:off x="5586984" y="1545336"/>
            <a:ext cx="384048" cy="384048"/>
          </a:xfrm>
          <a:prstGeom prst="ellipse">
            <a:avLst/>
          </a:prstGeom>
          <a:solidFill>
            <a:srgbClr val="143A6B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4" name="Text 31"/>
          <p:cNvSpPr/>
          <p:nvPr/>
        </p:nvSpPr>
        <p:spPr>
          <a:xfrm>
            <a:off x="5148072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</a:t>
            </a:r>
            <a:endParaRPr lang="en-US" sz="850" dirty="0"/>
          </a:p>
        </p:txBody>
      </p:sp>
      <p:sp>
        <p:nvSpPr>
          <p:cNvPr id="535" name="Shape 32"/>
          <p:cNvSpPr/>
          <p:nvPr/>
        </p:nvSpPr>
        <p:spPr>
          <a:xfrm>
            <a:off x="5239512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6" name="Text 33"/>
          <p:cNvSpPr/>
          <p:nvPr/>
        </p:nvSpPr>
        <p:spPr>
          <a:xfrm>
            <a:off x="5285232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 Review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FCDL</a:t>
            </a:r>
            <a:endParaRPr lang="en-US" sz="950" dirty="0"/>
          </a:p>
        </p:txBody>
      </p:sp>
      <p:sp>
        <p:nvSpPr>
          <p:cNvPr id="537" name="Text 34"/>
          <p:cNvSpPr/>
          <p:nvPr/>
        </p:nvSpPr>
        <p:spPr>
          <a:xfrm>
            <a:off x="5285232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Mar–Jun</a:t>
            </a:r>
            <a:endParaRPr lang="en-US" sz="900" dirty="0"/>
          </a:p>
        </p:txBody>
      </p:sp>
      <p:sp>
        <p:nvSpPr>
          <p:cNvPr id="538" name="Text 35"/>
          <p:cNvSpPr/>
          <p:nvPr/>
        </p:nvSpPr>
        <p:spPr>
          <a:xfrm>
            <a:off x="6300216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39" name="Shape 36"/>
          <p:cNvSpPr/>
          <p:nvPr/>
        </p:nvSpPr>
        <p:spPr>
          <a:xfrm>
            <a:off x="6771132" y="1545336"/>
            <a:ext cx="384048" cy="384048"/>
          </a:xfrm>
          <a:prstGeom prst="ellipse">
            <a:avLst/>
          </a:prstGeom>
          <a:solidFill>
            <a:srgbClr val="156082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0" name="Text 37"/>
          <p:cNvSpPr/>
          <p:nvPr/>
        </p:nvSpPr>
        <p:spPr>
          <a:xfrm>
            <a:off x="6332220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6</a:t>
            </a:r>
            <a:endParaRPr lang="en-US" sz="850" dirty="0"/>
          </a:p>
        </p:txBody>
      </p:sp>
      <p:sp>
        <p:nvSpPr>
          <p:cNvPr id="541" name="Shape 38"/>
          <p:cNvSpPr/>
          <p:nvPr/>
        </p:nvSpPr>
        <p:spPr>
          <a:xfrm>
            <a:off x="6423660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42" name="Text 39"/>
          <p:cNvSpPr/>
          <p:nvPr/>
        </p:nvSpPr>
        <p:spPr>
          <a:xfrm>
            <a:off x="6469380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Invoicing</a:t>
            </a:r>
            <a:endParaRPr lang="en-US" sz="950" dirty="0"/>
          </a:p>
        </p:txBody>
      </p:sp>
      <p:sp>
        <p:nvSpPr>
          <p:cNvPr id="543" name="Text 40"/>
          <p:cNvSpPr/>
          <p:nvPr/>
        </p:nvSpPr>
        <p:spPr>
          <a:xfrm>
            <a:off x="6469380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Jul–Sep</a:t>
            </a:r>
            <a:endParaRPr lang="en-US" sz="900" dirty="0"/>
          </a:p>
        </p:txBody>
      </p:sp>
      <p:sp>
        <p:nvSpPr>
          <p:cNvPr id="544" name="Text 41"/>
          <p:cNvSpPr/>
          <p:nvPr/>
        </p:nvSpPr>
        <p:spPr>
          <a:xfrm>
            <a:off x="7484364" y="2514600"/>
            <a:ext cx="1600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545" name="Shape 42"/>
          <p:cNvSpPr/>
          <p:nvPr/>
        </p:nvSpPr>
        <p:spPr>
          <a:xfrm>
            <a:off x="7955280" y="1545336"/>
            <a:ext cx="384048" cy="384048"/>
          </a:xfrm>
          <a:prstGeom prst="ellipse">
            <a:avLst/>
          </a:prstGeom>
          <a:solidFill>
            <a:srgbClr val="143A6B"/>
          </a:solidFill>
          <a:ln w="25400">
            <a:solidFill>
              <a:srgbClr val="F3F6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6" name="Text 43"/>
          <p:cNvSpPr/>
          <p:nvPr/>
        </p:nvSpPr>
        <p:spPr>
          <a:xfrm>
            <a:off x="7516368" y="1545336"/>
            <a:ext cx="12618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7</a:t>
            </a:r>
            <a:endParaRPr lang="en-US" sz="850" dirty="0"/>
          </a:p>
        </p:txBody>
      </p:sp>
      <p:sp>
        <p:nvSpPr>
          <p:cNvPr id="547" name="Shape 44"/>
          <p:cNvSpPr/>
          <p:nvPr/>
        </p:nvSpPr>
        <p:spPr>
          <a:xfrm>
            <a:off x="7607808" y="2121408"/>
            <a:ext cx="1078992" cy="1371600"/>
          </a:xfrm>
          <a:prstGeom prst="roundRect">
            <a:avLst>
              <a:gd name="adj" fmla="val 593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48" name="Text 45"/>
          <p:cNvSpPr/>
          <p:nvPr/>
        </p:nvSpPr>
        <p:spPr>
          <a:xfrm>
            <a:off x="7653528" y="2212848"/>
            <a:ext cx="9875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950" dirty="0"/>
          </a:p>
          <a:p>
            <a:pPr marL="0" indent="0" algn="ctr">
              <a:lnSpc>
                <a:spcPct val="98000"/>
              </a:lnSpc>
              <a:buNone/>
            </a:pPr>
            <a:r>
              <a:rPr lang="en-US" sz="9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Records</a:t>
            </a:r>
            <a:endParaRPr lang="en-US" sz="950" dirty="0"/>
          </a:p>
        </p:txBody>
      </p:sp>
      <p:sp>
        <p:nvSpPr>
          <p:cNvPr id="549" name="Text 46"/>
          <p:cNvSpPr/>
          <p:nvPr/>
        </p:nvSpPr>
        <p:spPr>
          <a:xfrm>
            <a:off x="7653528" y="3127248"/>
            <a:ext cx="987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900" dirty="0"/>
          </a:p>
        </p:txBody>
      </p:sp>
      <p:sp>
        <p:nvSpPr>
          <p:cNvPr id="550" name="Shape 47"/>
          <p:cNvSpPr/>
          <p:nvPr/>
        </p:nvSpPr>
        <p:spPr>
          <a:xfrm>
            <a:off x="502920" y="3749040"/>
            <a:ext cx="8138160" cy="512064"/>
          </a:xfrm>
          <a:prstGeom prst="roundRect">
            <a:avLst>
              <a:gd name="adj" fmla="val 10714"/>
            </a:avLst>
          </a:prstGeom>
          <a:solidFill>
            <a:srgbClr val="E7EE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51" name="Text 48"/>
          <p:cNvSpPr/>
          <p:nvPr/>
        </p:nvSpPr>
        <p:spPr>
          <a:xfrm>
            <a:off x="731520" y="3749040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</a:t>
            </a:r>
            <a:r>
              <a:rPr lang="en-US" sz="10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Deadlines: Form 470 must be posted 28+ days before contracting  •  Form 471 filed during the annual window  •  All records retained 10 years</a:t>
            </a:r>
            <a:endParaRPr lang="en-US" sz="1000" dirty="0"/>
          </a:p>
        </p:txBody>
      </p:sp>
      <p:sp>
        <p:nvSpPr>
          <p:cNvPr id="552" name="Text 49"/>
          <p:cNvSpPr/>
          <p:nvPr/>
        </p:nvSpPr>
        <p:spPr>
          <a:xfrm>
            <a:off x="502920" y="4334256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Year: July 1 – June 30  |  Apply each year to maintain E-Rate benefits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7780">
        <p:fade/>
      </p:transition>
    </mc:Choice>
    <mc:Fallback xmlns="">
      <p:transition spd="med" advClick="0" advTm="5778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8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0"/>
          <p:cNvSpPr/>
          <p:nvPr/>
        </p:nvSpPr>
        <p:spPr>
          <a:xfrm>
            <a:off x="-1645920" y="-1645920"/>
            <a:ext cx="4206240" cy="4206240"/>
          </a:xfrm>
          <a:prstGeom prst="ellipse">
            <a:avLst/>
          </a:prstGeom>
          <a:solidFill>
            <a:srgbClr val="1F4B8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3" name="Shape 1"/>
          <p:cNvSpPr/>
          <p:nvPr/>
        </p:nvSpPr>
        <p:spPr>
          <a:xfrm>
            <a:off x="7315200" y="3108960"/>
            <a:ext cx="3474720" cy="3474720"/>
          </a:xfrm>
          <a:prstGeom prst="ellipse">
            <a:avLst/>
          </a:prstGeom>
          <a:solidFill>
            <a:srgbClr val="0F9ED5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4" name="Text 2"/>
          <p:cNvSpPr/>
          <p:nvPr/>
        </p:nvSpPr>
        <p:spPr>
          <a:xfrm>
            <a:off x="685800" y="118872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505" name="Text 3"/>
          <p:cNvSpPr/>
          <p:nvPr/>
        </p:nvSpPr>
        <p:spPr>
          <a:xfrm>
            <a:off x="713232" y="2176272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9D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 	</a:t>
            </a:r>
            <a:endParaRPr lang="en-US" sz="1800" dirty="0"/>
          </a:p>
        </p:txBody>
      </p:sp>
      <p:sp>
        <p:nvSpPr>
          <p:cNvPr id="506" name="Text 4"/>
          <p:cNvSpPr/>
          <p:nvPr/>
        </p:nvSpPr>
        <p:spPr>
          <a:xfrm>
            <a:off x="713232" y="3017520"/>
            <a:ext cx="4572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Garima Warma</a:t>
            </a:r>
            <a:endParaRPr lang="en-US" sz="15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C9D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 of E-Rate</a:t>
            </a:r>
            <a:endParaRPr lang="en-US" sz="15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7FB6C4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/>
              </a:rPr>
              <a:t>gwarma@kelloggllc.com</a:t>
            </a:r>
            <a:endParaRPr lang="en-US" sz="15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7FB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kelloggllc.com</a:t>
            </a:r>
            <a:endParaRPr lang="en-US" sz="1500" dirty="0"/>
          </a:p>
        </p:txBody>
      </p:sp>
      <p:sp>
        <p:nvSpPr>
          <p:cNvPr id="507" name="Shape 5"/>
          <p:cNvSpPr/>
          <p:nvPr/>
        </p:nvSpPr>
        <p:spPr>
          <a:xfrm>
            <a:off x="5806440" y="1965960"/>
            <a:ext cx="265176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08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320" y="2084832"/>
            <a:ext cx="2286000" cy="6766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3450">
        <p:fade/>
      </p:transition>
    </mc:Choice>
    <mc:Fallback xmlns="">
      <p:transition spd="med" advClick="0" advTm="3345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Agenda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Text 4"/>
          <p:cNvSpPr/>
          <p:nvPr/>
        </p:nvSpPr>
        <p:spPr>
          <a:xfrm>
            <a:off x="502920" y="786384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560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applicants need to understand</a:t>
            </a:r>
            <a:endParaRPr lang="en-US" sz="1300" dirty="0"/>
          </a:p>
        </p:txBody>
      </p:sp>
      <p:sp>
        <p:nvSpPr>
          <p:cNvPr id="508" name="Shape 5"/>
          <p:cNvSpPr/>
          <p:nvPr/>
        </p:nvSpPr>
        <p:spPr>
          <a:xfrm>
            <a:off x="502920" y="1371600"/>
            <a:ext cx="347472" cy="347472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457200" y="1353312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10" name="Text 7"/>
          <p:cNvSpPr/>
          <p:nvPr/>
        </p:nvSpPr>
        <p:spPr>
          <a:xfrm>
            <a:off x="978408" y="1298448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the FCC made these changes.</a:t>
            </a:r>
            <a:endParaRPr lang="en-US" sz="1250" dirty="0"/>
          </a:p>
        </p:txBody>
      </p:sp>
      <p:sp>
        <p:nvSpPr>
          <p:cNvPr id="511" name="Shape 8"/>
          <p:cNvSpPr/>
          <p:nvPr/>
        </p:nvSpPr>
        <p:spPr>
          <a:xfrm>
            <a:off x="502920" y="2231136"/>
            <a:ext cx="347472" cy="347472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2" name="Text 9"/>
          <p:cNvSpPr/>
          <p:nvPr/>
        </p:nvSpPr>
        <p:spPr>
          <a:xfrm>
            <a:off x="457200" y="2212848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513" name="Text 10"/>
          <p:cNvSpPr/>
          <p:nvPr/>
        </p:nvSpPr>
        <p:spPr>
          <a:xfrm>
            <a:off x="978408" y="2157984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each rule becomes effective.</a:t>
            </a:r>
            <a:endParaRPr lang="en-US" sz="1250" dirty="0"/>
          </a:p>
        </p:txBody>
      </p:sp>
      <p:sp>
        <p:nvSpPr>
          <p:cNvPr id="514" name="Shape 11"/>
          <p:cNvSpPr/>
          <p:nvPr/>
        </p:nvSpPr>
        <p:spPr>
          <a:xfrm>
            <a:off x="502920" y="3090672"/>
            <a:ext cx="347472" cy="347472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5" name="Text 12"/>
          <p:cNvSpPr/>
          <p:nvPr/>
        </p:nvSpPr>
        <p:spPr>
          <a:xfrm>
            <a:off x="457200" y="3072384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516" name="Text 13"/>
          <p:cNvSpPr/>
          <p:nvPr/>
        </p:nvSpPr>
        <p:spPr>
          <a:xfrm>
            <a:off x="978408" y="3017520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portal changes bidding communications.</a:t>
            </a:r>
            <a:endParaRPr lang="en-US" sz="1250" dirty="0"/>
          </a:p>
        </p:txBody>
      </p:sp>
      <p:sp>
        <p:nvSpPr>
          <p:cNvPr id="517" name="Shape 14"/>
          <p:cNvSpPr/>
          <p:nvPr/>
        </p:nvSpPr>
        <p:spPr>
          <a:xfrm>
            <a:off x="502920" y="3950208"/>
            <a:ext cx="347472" cy="347472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8" name="Text 15"/>
          <p:cNvSpPr/>
          <p:nvPr/>
        </p:nvSpPr>
        <p:spPr>
          <a:xfrm>
            <a:off x="457200" y="3931920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519" name="Text 16"/>
          <p:cNvSpPr/>
          <p:nvPr/>
        </p:nvSpPr>
        <p:spPr>
          <a:xfrm>
            <a:off x="978408" y="3877056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documents must be uploaded before Form 471.</a:t>
            </a:r>
            <a:endParaRPr lang="en-US" sz="1250" dirty="0"/>
          </a:p>
        </p:txBody>
      </p:sp>
      <p:sp>
        <p:nvSpPr>
          <p:cNvPr id="520" name="Shape 17"/>
          <p:cNvSpPr/>
          <p:nvPr/>
        </p:nvSpPr>
        <p:spPr>
          <a:xfrm>
            <a:off x="4709160" y="1371600"/>
            <a:ext cx="347472" cy="347472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1" name="Text 18"/>
          <p:cNvSpPr/>
          <p:nvPr/>
        </p:nvSpPr>
        <p:spPr>
          <a:xfrm>
            <a:off x="4663440" y="1353312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522" name="Text 19"/>
          <p:cNvSpPr/>
          <p:nvPr/>
        </p:nvSpPr>
        <p:spPr>
          <a:xfrm>
            <a:off x="5184648" y="1298448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walkthroughs, Q&amp;A, and confidentiality work.</a:t>
            </a:r>
            <a:endParaRPr lang="en-US" sz="1250" dirty="0"/>
          </a:p>
        </p:txBody>
      </p:sp>
      <p:sp>
        <p:nvSpPr>
          <p:cNvPr id="523" name="Shape 20"/>
          <p:cNvSpPr/>
          <p:nvPr/>
        </p:nvSpPr>
        <p:spPr>
          <a:xfrm>
            <a:off x="4709160" y="2231136"/>
            <a:ext cx="347472" cy="347472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4" name="Text 21"/>
          <p:cNvSpPr/>
          <p:nvPr/>
        </p:nvSpPr>
        <p:spPr>
          <a:xfrm>
            <a:off x="4663440" y="2212848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525" name="Text 22"/>
          <p:cNvSpPr/>
          <p:nvPr/>
        </p:nvSpPr>
        <p:spPr>
          <a:xfrm>
            <a:off x="5184648" y="2157984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 affect contracts, transitions, bandwidth, and invoicing.</a:t>
            </a:r>
            <a:endParaRPr lang="en-US" sz="1250" dirty="0"/>
          </a:p>
        </p:txBody>
      </p:sp>
      <p:sp>
        <p:nvSpPr>
          <p:cNvPr id="526" name="Shape 23"/>
          <p:cNvSpPr/>
          <p:nvPr/>
        </p:nvSpPr>
        <p:spPr>
          <a:xfrm>
            <a:off x="4709160" y="3090672"/>
            <a:ext cx="347472" cy="347472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7" name="Text 24"/>
          <p:cNvSpPr/>
          <p:nvPr/>
        </p:nvSpPr>
        <p:spPr>
          <a:xfrm>
            <a:off x="4663440" y="3072384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 dirty="0"/>
          </a:p>
        </p:txBody>
      </p:sp>
      <p:sp>
        <p:nvSpPr>
          <p:cNvPr id="528" name="Text 25"/>
          <p:cNvSpPr/>
          <p:nvPr/>
        </p:nvSpPr>
        <p:spPr>
          <a:xfrm>
            <a:off x="5184648" y="3017520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definitions and eligibility rules were updated.</a:t>
            </a:r>
            <a:endParaRPr lang="en-US" sz="1250" dirty="0"/>
          </a:p>
        </p:txBody>
      </p:sp>
      <p:sp>
        <p:nvSpPr>
          <p:cNvPr id="529" name="Shape 26"/>
          <p:cNvSpPr/>
          <p:nvPr/>
        </p:nvSpPr>
        <p:spPr>
          <a:xfrm>
            <a:off x="4709160" y="3950208"/>
            <a:ext cx="347472" cy="347472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0" name="Text 27"/>
          <p:cNvSpPr/>
          <p:nvPr/>
        </p:nvSpPr>
        <p:spPr>
          <a:xfrm>
            <a:off x="4663440" y="3931920"/>
            <a:ext cx="438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531" name="Text 28"/>
          <p:cNvSpPr/>
          <p:nvPr/>
        </p:nvSpPr>
        <p:spPr>
          <a:xfrm>
            <a:off x="5184648" y="3877056"/>
            <a:ext cx="3456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immediate client action steps should begin now.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3910">
        <p:fade/>
      </p:transition>
    </mc:Choice>
    <mc:Fallback xmlns="">
      <p:transition spd="med" advClick="0" advTm="4391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this Order matters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188720"/>
            <a:ext cx="2606040" cy="3200400"/>
          </a:xfrm>
          <a:prstGeom prst="roundRect">
            <a:avLst>
              <a:gd name="adj" fmla="val 2456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blurRad="101600" dist="25400" dir="5400000" algn="bl" rotWithShape="0">
              <a:srgbClr val="143A6B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Text 5"/>
          <p:cNvSpPr/>
          <p:nvPr/>
        </p:nvSpPr>
        <p:spPr>
          <a:xfrm>
            <a:off x="731520" y="15087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2026</a:t>
            </a:r>
            <a:endParaRPr lang="en-US" sz="3300" dirty="0"/>
          </a:p>
        </p:txBody>
      </p:sp>
      <p:sp>
        <p:nvSpPr>
          <p:cNvPr id="509" name="Text 6"/>
          <p:cNvSpPr/>
          <p:nvPr/>
        </p:nvSpPr>
        <p:spPr>
          <a:xfrm>
            <a:off x="731520" y="2423160"/>
            <a:ext cx="2148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order was released May 1, 2026 and introduces major administrative changes.</a:t>
            </a:r>
            <a:endParaRPr lang="en-US" sz="1250" dirty="0"/>
          </a:p>
        </p:txBody>
      </p:sp>
      <p:sp>
        <p:nvSpPr>
          <p:cNvPr id="510" name="Shape 7"/>
          <p:cNvSpPr/>
          <p:nvPr/>
        </p:nvSpPr>
        <p:spPr>
          <a:xfrm>
            <a:off x="3319272" y="1188720"/>
            <a:ext cx="2606040" cy="3200400"/>
          </a:xfrm>
          <a:prstGeom prst="roundRect">
            <a:avLst>
              <a:gd name="adj" fmla="val 2456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blurRad="1290320000" dist="322580000"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1" name="Text 8"/>
          <p:cNvSpPr/>
          <p:nvPr/>
        </p:nvSpPr>
        <p:spPr>
          <a:xfrm>
            <a:off x="3547872" y="15087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1560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FY2028</a:t>
            </a:r>
            <a:endParaRPr lang="en-US" sz="3300" dirty="0"/>
          </a:p>
        </p:txBody>
      </p:sp>
      <p:sp>
        <p:nvSpPr>
          <p:cNvPr id="512" name="Text 9"/>
          <p:cNvSpPr/>
          <p:nvPr/>
        </p:nvSpPr>
        <p:spPr>
          <a:xfrm>
            <a:off x="3547872" y="2423160"/>
            <a:ext cx="2148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competitive bidding portal is targeted to go live for FY2028 bidding.</a:t>
            </a:r>
            <a:endParaRPr lang="en-US" sz="1250" dirty="0"/>
          </a:p>
        </p:txBody>
      </p:sp>
      <p:sp>
        <p:nvSpPr>
          <p:cNvPr id="513" name="Shape 10"/>
          <p:cNvSpPr/>
          <p:nvPr/>
        </p:nvSpPr>
        <p:spPr>
          <a:xfrm>
            <a:off x="6135624" y="1188720"/>
            <a:ext cx="2606040" cy="3200400"/>
          </a:xfrm>
          <a:prstGeom prst="roundRect">
            <a:avLst>
              <a:gd name="adj" fmla="val 2456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6364224" y="1508760"/>
            <a:ext cx="2148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0F9ED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goals</a:t>
            </a:r>
            <a:endParaRPr lang="en-US" sz="3300" dirty="0"/>
          </a:p>
        </p:txBody>
      </p:sp>
      <p:sp>
        <p:nvSpPr>
          <p:cNvPr id="515" name="Text 12"/>
          <p:cNvSpPr/>
          <p:nvPr/>
        </p:nvSpPr>
        <p:spPr>
          <a:xfrm>
            <a:off x="6364224" y="2423160"/>
            <a:ext cx="2148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 integrity, simplify administration, and modernize E-Rate rules and definitions.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9390">
        <p:fade/>
      </p:transition>
    </mc:Choice>
    <mc:Fallback xmlns="">
      <p:transition spd="med" advClick="0" advTm="3939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updates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225296"/>
            <a:ext cx="329184" cy="329184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8" name="Text 5"/>
          <p:cNvSpPr/>
          <p:nvPr/>
        </p:nvSpPr>
        <p:spPr>
          <a:xfrm>
            <a:off x="457200" y="1207008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09" name="Text 6"/>
          <p:cNvSpPr/>
          <p:nvPr/>
        </p:nvSpPr>
        <p:spPr>
          <a:xfrm>
            <a:off x="960120" y="1097280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amendments take effect 30 days after Federal Register publication.</a:t>
            </a:r>
            <a:endParaRPr lang="en-US" sz="1150" dirty="0"/>
          </a:p>
        </p:txBody>
      </p:sp>
      <p:sp>
        <p:nvSpPr>
          <p:cNvPr id="510" name="Shape 7"/>
          <p:cNvSpPr/>
          <p:nvPr/>
        </p:nvSpPr>
        <p:spPr>
          <a:xfrm>
            <a:off x="502920" y="2121408"/>
            <a:ext cx="329184" cy="329184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1" name="Text 8"/>
          <p:cNvSpPr/>
          <p:nvPr/>
        </p:nvSpPr>
        <p:spPr>
          <a:xfrm>
            <a:off x="457200" y="2103120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512" name="Text 9"/>
          <p:cNvSpPr/>
          <p:nvPr/>
        </p:nvSpPr>
        <p:spPr>
          <a:xfrm>
            <a:off x="960120" y="1993392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and mid-year bandwidth rules are gated by OMB approval of information collections.</a:t>
            </a:r>
            <a:endParaRPr lang="en-US" sz="1150" dirty="0"/>
          </a:p>
        </p:txBody>
      </p:sp>
      <p:sp>
        <p:nvSpPr>
          <p:cNvPr id="513" name="Shape 10"/>
          <p:cNvSpPr/>
          <p:nvPr/>
        </p:nvSpPr>
        <p:spPr>
          <a:xfrm>
            <a:off x="502920" y="3017520"/>
            <a:ext cx="329184" cy="329184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457200" y="2999232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515" name="Text 12"/>
          <p:cNvSpPr/>
          <p:nvPr/>
        </p:nvSpPr>
        <p:spPr>
          <a:xfrm>
            <a:off x="960120" y="2889504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Transition-of-services changes start in the filing window after OMB approves the form changes.</a:t>
            </a:r>
            <a:endParaRPr lang="en-US" sz="1150" dirty="0"/>
          </a:p>
        </p:txBody>
      </p:sp>
      <p:sp>
        <p:nvSpPr>
          <p:cNvPr id="516" name="Shape 13"/>
          <p:cNvSpPr/>
          <p:nvPr/>
        </p:nvSpPr>
        <p:spPr>
          <a:xfrm>
            <a:off x="502920" y="3913632"/>
            <a:ext cx="329184" cy="329184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7" name="Text 14"/>
          <p:cNvSpPr/>
          <p:nvPr/>
        </p:nvSpPr>
        <p:spPr>
          <a:xfrm>
            <a:off x="457200" y="3895344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518" name="Text 15"/>
          <p:cNvSpPr/>
          <p:nvPr/>
        </p:nvSpPr>
        <p:spPr>
          <a:xfrm>
            <a:off x="960120" y="3785616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FY2028 bidding is expected to begin around July 1, 2027.</a:t>
            </a:r>
            <a:endParaRPr lang="en-US" sz="1150" dirty="0"/>
          </a:p>
        </p:txBody>
      </p:sp>
      <p:sp>
        <p:nvSpPr>
          <p:cNvPr id="519" name="Shape 16"/>
          <p:cNvSpPr/>
          <p:nvPr/>
        </p:nvSpPr>
        <p:spPr>
          <a:xfrm>
            <a:off x="4709160" y="1225296"/>
            <a:ext cx="329184" cy="32918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0" name="Text 17"/>
          <p:cNvSpPr/>
          <p:nvPr/>
        </p:nvSpPr>
        <p:spPr>
          <a:xfrm>
            <a:off x="4663440" y="1207008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521" name="Text 18"/>
          <p:cNvSpPr/>
          <p:nvPr/>
        </p:nvSpPr>
        <p:spPr>
          <a:xfrm>
            <a:off x="5166360" y="1097280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multi-year contracts must be uploaded by FY2029.</a:t>
            </a:r>
            <a:endParaRPr lang="en-US" sz="1150" dirty="0"/>
          </a:p>
        </p:txBody>
      </p:sp>
      <p:sp>
        <p:nvSpPr>
          <p:cNvPr id="522" name="Shape 19"/>
          <p:cNvSpPr/>
          <p:nvPr/>
        </p:nvSpPr>
        <p:spPr>
          <a:xfrm>
            <a:off x="4709160" y="2121408"/>
            <a:ext cx="329184" cy="32918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3" name="Text 20"/>
          <p:cNvSpPr/>
          <p:nvPr/>
        </p:nvSpPr>
        <p:spPr>
          <a:xfrm>
            <a:off x="4663440" y="2103120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524" name="Text 21"/>
          <p:cNvSpPr/>
          <p:nvPr/>
        </p:nvSpPr>
        <p:spPr>
          <a:xfrm>
            <a:off x="5166360" y="1993392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486 elimination and the Form 479 timing change begin in FY2028.</a:t>
            </a:r>
            <a:endParaRPr lang="en-US" sz="1150" dirty="0"/>
          </a:p>
        </p:txBody>
      </p:sp>
      <p:sp>
        <p:nvSpPr>
          <p:cNvPr id="525" name="Shape 22"/>
          <p:cNvSpPr/>
          <p:nvPr/>
        </p:nvSpPr>
        <p:spPr>
          <a:xfrm>
            <a:off x="4709160" y="3017520"/>
            <a:ext cx="329184" cy="32918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6" name="Text 23"/>
          <p:cNvSpPr/>
          <p:nvPr/>
        </p:nvSpPr>
        <p:spPr>
          <a:xfrm>
            <a:off x="4663440" y="2999232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 dirty="0"/>
          </a:p>
        </p:txBody>
      </p:sp>
      <p:sp>
        <p:nvSpPr>
          <p:cNvPr id="527" name="Text 24"/>
          <p:cNvSpPr/>
          <p:nvPr/>
        </p:nvSpPr>
        <p:spPr>
          <a:xfrm>
            <a:off x="5166360" y="2889504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portal isn't ready by FY2028, USAC will require direct submission of bids and documentation.</a:t>
            </a:r>
            <a:endParaRPr lang="en-US" sz="1150" dirty="0"/>
          </a:p>
        </p:txBody>
      </p:sp>
      <p:sp>
        <p:nvSpPr>
          <p:cNvPr id="528" name="Shape 25"/>
          <p:cNvSpPr/>
          <p:nvPr/>
        </p:nvSpPr>
        <p:spPr>
          <a:xfrm>
            <a:off x="4709160" y="3913632"/>
            <a:ext cx="329184" cy="32918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9" name="Text 26"/>
          <p:cNvSpPr/>
          <p:nvPr/>
        </p:nvSpPr>
        <p:spPr>
          <a:xfrm>
            <a:off x="4663440" y="3895344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530" name="Text 27"/>
          <p:cNvSpPr/>
          <p:nvPr/>
        </p:nvSpPr>
        <p:spPr>
          <a:xfrm>
            <a:off x="5166360" y="3785616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FCC estimated portal cost under $750,000 in year one, then $100,000 to $200,000 annually.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9380">
        <p:fade/>
      </p:transition>
    </mc:Choice>
    <mc:Fallback xmlns="">
      <p:transition spd="med" advClick="0" advTm="10938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Nine baseline changes applicants should memorize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6070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667512" y="1197864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621792" y="117957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10" name="Text 7"/>
          <p:cNvSpPr/>
          <p:nvPr/>
        </p:nvSpPr>
        <p:spPr>
          <a:xfrm>
            <a:off x="1033272" y="115214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access</a:t>
            </a:r>
            <a:endParaRPr lang="en-US" sz="1200" dirty="0"/>
          </a:p>
        </p:txBody>
      </p:sp>
      <p:sp>
        <p:nvSpPr>
          <p:cNvPr id="511" name="Text 8"/>
          <p:cNvSpPr/>
          <p:nvPr/>
        </p:nvSpPr>
        <p:spPr>
          <a:xfrm>
            <a:off x="667512" y="151790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Administrator plus up to two authorized users, including consultants.</a:t>
            </a:r>
            <a:endParaRPr lang="en-US" sz="950" dirty="0"/>
          </a:p>
        </p:txBody>
      </p:sp>
      <p:sp>
        <p:nvSpPr>
          <p:cNvPr id="512" name="Shape 9"/>
          <p:cNvSpPr/>
          <p:nvPr/>
        </p:nvSpPr>
        <p:spPr>
          <a:xfrm>
            <a:off x="3328416" y="106070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" name="Shape 10"/>
          <p:cNvSpPr/>
          <p:nvPr/>
        </p:nvSpPr>
        <p:spPr>
          <a:xfrm>
            <a:off x="3493008" y="1197864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3447288" y="117957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515" name="Text 12"/>
          <p:cNvSpPr/>
          <p:nvPr/>
        </p:nvSpPr>
        <p:spPr>
          <a:xfrm>
            <a:off x="3858768" y="115214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 submission</a:t>
            </a:r>
            <a:endParaRPr lang="en-US" sz="1200" dirty="0"/>
          </a:p>
        </p:txBody>
      </p:sp>
      <p:sp>
        <p:nvSpPr>
          <p:cNvPr id="516" name="Text 13"/>
          <p:cNvSpPr/>
          <p:nvPr/>
        </p:nvSpPr>
        <p:spPr>
          <a:xfrm>
            <a:off x="3493008" y="151790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providers submit bid responses into the bidding portal.</a:t>
            </a:r>
            <a:endParaRPr lang="en-US" sz="950" dirty="0"/>
          </a:p>
        </p:txBody>
      </p:sp>
      <p:sp>
        <p:nvSpPr>
          <p:cNvPr id="517" name="Shape 14"/>
          <p:cNvSpPr/>
          <p:nvPr/>
        </p:nvSpPr>
        <p:spPr>
          <a:xfrm>
            <a:off x="6153912" y="106070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8" name="Shape 15"/>
          <p:cNvSpPr/>
          <p:nvPr/>
        </p:nvSpPr>
        <p:spPr>
          <a:xfrm>
            <a:off x="6318504" y="1197864"/>
            <a:ext cx="274320" cy="27432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9" name="Text 16"/>
          <p:cNvSpPr/>
          <p:nvPr/>
        </p:nvSpPr>
        <p:spPr>
          <a:xfrm>
            <a:off x="6272784" y="117957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520" name="Text 17"/>
          <p:cNvSpPr/>
          <p:nvPr/>
        </p:nvSpPr>
        <p:spPr>
          <a:xfrm>
            <a:off x="6684264" y="115214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upload</a:t>
            </a:r>
            <a:endParaRPr lang="en-US" sz="1200" dirty="0"/>
          </a:p>
        </p:txBody>
      </p:sp>
      <p:sp>
        <p:nvSpPr>
          <p:cNvPr id="521" name="Text 18"/>
          <p:cNvSpPr/>
          <p:nvPr/>
        </p:nvSpPr>
        <p:spPr>
          <a:xfrm>
            <a:off x="6318504" y="151790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upload competitive bidding documents into the portal.</a:t>
            </a:r>
            <a:endParaRPr lang="en-US" sz="950" dirty="0"/>
          </a:p>
        </p:txBody>
      </p:sp>
      <p:sp>
        <p:nvSpPr>
          <p:cNvPr id="522" name="Shape 19"/>
          <p:cNvSpPr/>
          <p:nvPr/>
        </p:nvSpPr>
        <p:spPr>
          <a:xfrm>
            <a:off x="502920" y="229514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3" name="Shape 20"/>
          <p:cNvSpPr/>
          <p:nvPr/>
        </p:nvSpPr>
        <p:spPr>
          <a:xfrm>
            <a:off x="667512" y="2432304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4" name="Text 21"/>
          <p:cNvSpPr/>
          <p:nvPr/>
        </p:nvSpPr>
        <p:spPr>
          <a:xfrm>
            <a:off x="621792" y="241401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525" name="Text 22"/>
          <p:cNvSpPr/>
          <p:nvPr/>
        </p:nvSpPr>
        <p:spPr>
          <a:xfrm>
            <a:off x="1033272" y="238658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486</a:t>
            </a:r>
            <a:endParaRPr lang="en-US" sz="1200" dirty="0"/>
          </a:p>
        </p:txBody>
      </p:sp>
      <p:sp>
        <p:nvSpPr>
          <p:cNvPr id="526" name="Text 23"/>
          <p:cNvSpPr/>
          <p:nvPr/>
        </p:nvSpPr>
        <p:spPr>
          <a:xfrm>
            <a:off x="667512" y="275234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Eliminated starting FY2028, with CIPA certifications moving to Form 471.</a:t>
            </a:r>
            <a:endParaRPr lang="en-US" sz="950" dirty="0"/>
          </a:p>
        </p:txBody>
      </p:sp>
      <p:sp>
        <p:nvSpPr>
          <p:cNvPr id="527" name="Shape 24"/>
          <p:cNvSpPr/>
          <p:nvPr/>
        </p:nvSpPr>
        <p:spPr>
          <a:xfrm>
            <a:off x="3328416" y="229514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8" name="Shape 25"/>
          <p:cNvSpPr/>
          <p:nvPr/>
        </p:nvSpPr>
        <p:spPr>
          <a:xfrm>
            <a:off x="3493008" y="2432304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9" name="Text 26"/>
          <p:cNvSpPr/>
          <p:nvPr/>
        </p:nvSpPr>
        <p:spPr>
          <a:xfrm>
            <a:off x="3447288" y="241401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530" name="Text 27"/>
          <p:cNvSpPr/>
          <p:nvPr/>
        </p:nvSpPr>
        <p:spPr>
          <a:xfrm>
            <a:off x="3858768" y="238658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Bandwidth</a:t>
            </a:r>
            <a:endParaRPr lang="en-US" sz="1200" dirty="0"/>
          </a:p>
        </p:txBody>
      </p:sp>
      <p:sp>
        <p:nvSpPr>
          <p:cNvPr id="531" name="Text 28"/>
          <p:cNvSpPr/>
          <p:nvPr/>
        </p:nvSpPr>
        <p:spPr>
          <a:xfrm>
            <a:off x="3493008" y="275234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mid-year bandwidth increase rules apply through service substitution.</a:t>
            </a:r>
            <a:endParaRPr lang="en-US" sz="950" dirty="0"/>
          </a:p>
        </p:txBody>
      </p:sp>
      <p:sp>
        <p:nvSpPr>
          <p:cNvPr id="532" name="Shape 29"/>
          <p:cNvSpPr/>
          <p:nvPr/>
        </p:nvSpPr>
        <p:spPr>
          <a:xfrm>
            <a:off x="6153912" y="229514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3" name="Shape 30"/>
          <p:cNvSpPr/>
          <p:nvPr/>
        </p:nvSpPr>
        <p:spPr>
          <a:xfrm>
            <a:off x="6318504" y="2432304"/>
            <a:ext cx="274320" cy="27432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4" name="Text 31"/>
          <p:cNvSpPr/>
          <p:nvPr/>
        </p:nvSpPr>
        <p:spPr>
          <a:xfrm>
            <a:off x="6272784" y="241401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535" name="Text 32"/>
          <p:cNvSpPr/>
          <p:nvPr/>
        </p:nvSpPr>
        <p:spPr>
          <a:xfrm>
            <a:off x="6684264" y="238658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Invoicing</a:t>
            </a:r>
            <a:endParaRPr lang="en-US" sz="1200" dirty="0"/>
          </a:p>
        </p:txBody>
      </p:sp>
      <p:sp>
        <p:nvSpPr>
          <p:cNvPr id="536" name="Text 33"/>
          <p:cNvSpPr/>
          <p:nvPr/>
        </p:nvSpPr>
        <p:spPr>
          <a:xfrm>
            <a:off x="6318504" y="275234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receive more flexibility, but there are still strict limits.</a:t>
            </a:r>
            <a:endParaRPr lang="en-US" sz="950" dirty="0"/>
          </a:p>
        </p:txBody>
      </p:sp>
      <p:sp>
        <p:nvSpPr>
          <p:cNvPr id="537" name="Shape 34"/>
          <p:cNvSpPr/>
          <p:nvPr/>
        </p:nvSpPr>
        <p:spPr>
          <a:xfrm>
            <a:off x="502920" y="352958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8" name="Shape 35"/>
          <p:cNvSpPr/>
          <p:nvPr/>
        </p:nvSpPr>
        <p:spPr>
          <a:xfrm>
            <a:off x="667512" y="3666744"/>
            <a:ext cx="274320" cy="274320"/>
          </a:xfrm>
          <a:prstGeom prst="ellipse">
            <a:avLst/>
          </a:prstGeom>
          <a:solidFill>
            <a:srgbClr val="0F9E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9" name="Text 36"/>
          <p:cNvSpPr/>
          <p:nvPr/>
        </p:nvSpPr>
        <p:spPr>
          <a:xfrm>
            <a:off x="621792" y="364845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 dirty="0"/>
          </a:p>
        </p:txBody>
      </p:sp>
      <p:sp>
        <p:nvSpPr>
          <p:cNvPr id="540" name="Text 37"/>
          <p:cNvSpPr/>
          <p:nvPr/>
        </p:nvSpPr>
        <p:spPr>
          <a:xfrm>
            <a:off x="1033272" y="362102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Communications ban</a:t>
            </a:r>
            <a:endParaRPr lang="en-US" sz="1200" dirty="0"/>
          </a:p>
        </p:txBody>
      </p:sp>
      <p:sp>
        <p:nvSpPr>
          <p:cNvPr id="541" name="Text 38"/>
          <p:cNvSpPr/>
          <p:nvPr/>
        </p:nvSpPr>
        <p:spPr>
          <a:xfrm>
            <a:off x="667512" y="398678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outside bidder-applicant procurement contact from Form 470 posting to award.</a:t>
            </a:r>
            <a:endParaRPr lang="en-US" sz="950" dirty="0"/>
          </a:p>
        </p:txBody>
      </p:sp>
      <p:sp>
        <p:nvSpPr>
          <p:cNvPr id="542" name="Shape 39"/>
          <p:cNvSpPr/>
          <p:nvPr/>
        </p:nvSpPr>
        <p:spPr>
          <a:xfrm>
            <a:off x="3328416" y="352958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43" name="Shape 40"/>
          <p:cNvSpPr/>
          <p:nvPr/>
        </p:nvSpPr>
        <p:spPr>
          <a:xfrm>
            <a:off x="3493008" y="3666744"/>
            <a:ext cx="274320" cy="274320"/>
          </a:xfrm>
          <a:prstGeom prst="ellipse">
            <a:avLst/>
          </a:prstGeom>
          <a:solidFill>
            <a:srgbClr val="0F9E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4" name="Text 41"/>
          <p:cNvSpPr/>
          <p:nvPr/>
        </p:nvSpPr>
        <p:spPr>
          <a:xfrm>
            <a:off x="3447288" y="364845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545" name="Text 42"/>
          <p:cNvSpPr/>
          <p:nvPr/>
        </p:nvSpPr>
        <p:spPr>
          <a:xfrm>
            <a:off x="3858768" y="362102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</a:t>
            </a:r>
            <a:endParaRPr lang="en-US" sz="1200" dirty="0"/>
          </a:p>
        </p:txBody>
      </p:sp>
      <p:sp>
        <p:nvSpPr>
          <p:cNvPr id="546" name="Text 43"/>
          <p:cNvSpPr/>
          <p:nvPr/>
        </p:nvSpPr>
        <p:spPr>
          <a:xfrm>
            <a:off x="3493008" y="398678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Non-winning bids and submitted pricing data are presumptively confidential.</a:t>
            </a:r>
            <a:endParaRPr lang="en-US" sz="950" dirty="0"/>
          </a:p>
        </p:txBody>
      </p:sp>
      <p:sp>
        <p:nvSpPr>
          <p:cNvPr id="547" name="Shape 44"/>
          <p:cNvSpPr/>
          <p:nvPr/>
        </p:nvSpPr>
        <p:spPr>
          <a:xfrm>
            <a:off x="6153912" y="3529584"/>
            <a:ext cx="2724912" cy="1115568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48" name="Shape 45"/>
          <p:cNvSpPr/>
          <p:nvPr/>
        </p:nvSpPr>
        <p:spPr>
          <a:xfrm>
            <a:off x="6318504" y="3666744"/>
            <a:ext cx="274320" cy="274320"/>
          </a:xfrm>
          <a:prstGeom prst="ellipse">
            <a:avLst/>
          </a:prstGeom>
          <a:solidFill>
            <a:srgbClr val="0F9E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9" name="Text 46"/>
          <p:cNvSpPr/>
          <p:nvPr/>
        </p:nvSpPr>
        <p:spPr>
          <a:xfrm>
            <a:off x="6272784" y="3648456"/>
            <a:ext cx="365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00" dirty="0"/>
          </a:p>
        </p:txBody>
      </p:sp>
      <p:sp>
        <p:nvSpPr>
          <p:cNvPr id="550" name="Text 47"/>
          <p:cNvSpPr/>
          <p:nvPr/>
        </p:nvSpPr>
        <p:spPr>
          <a:xfrm>
            <a:off x="6684264" y="3621024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Definitions</a:t>
            </a:r>
            <a:endParaRPr lang="en-US" sz="1200" dirty="0"/>
          </a:p>
        </p:txBody>
      </p:sp>
      <p:sp>
        <p:nvSpPr>
          <p:cNvPr id="551" name="Text 48"/>
          <p:cNvSpPr/>
          <p:nvPr/>
        </p:nvSpPr>
        <p:spPr>
          <a:xfrm>
            <a:off x="6318504" y="3986784"/>
            <a:ext cx="23957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connections, WAN, consortium, and shared-equipment rules all changed.</a:t>
            </a:r>
            <a:endParaRPr lang="en-US" sz="9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2920">
        <p:fade/>
      </p:transition>
    </mc:Choice>
    <mc:Fallback xmlns="">
      <p:transition spd="med" advClick="0" advTm="5292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 portal use changes daily practice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325880"/>
            <a:ext cx="3474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Providers must submit bids exclusively through the portal.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must receive all bids through the portal, not by email or side channels.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bidder communications must occur in the portal during the procurement.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communications ban runs from Form 470 posting through contract award.</a:t>
            </a:r>
            <a:endParaRPr lang="en-US" sz="1250" dirty="0"/>
          </a:p>
        </p:txBody>
      </p:sp>
      <p:sp>
        <p:nvSpPr>
          <p:cNvPr id="510" name="Text 7"/>
          <p:cNvSpPr/>
          <p:nvPr/>
        </p:nvSpPr>
        <p:spPr>
          <a:xfrm>
            <a:off x="4937760" y="1325880"/>
            <a:ext cx="3474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14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state or local law requires outside communication, the version must be identical to the portal version.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4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Copies of outside communications must be uploaded by Form 471 filing.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14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Uploading the actual contract is now required; a contract record alone is no longer enough.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9180">
        <p:fade/>
      </p:transition>
    </mc:Choice>
    <mc:Fallback xmlns="">
      <p:transition spd="med" advClick="0" advTm="4918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Required uploads before filing FCC Form 471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298448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8" name="Text 5"/>
          <p:cNvSpPr/>
          <p:nvPr/>
        </p:nvSpPr>
        <p:spPr>
          <a:xfrm>
            <a:off x="813816" y="1078992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 evaluation criteria and completed evaluation matrices or worksheets and scoring sheets.</a:t>
            </a:r>
            <a:endParaRPr lang="en-US" sz="1150" dirty="0"/>
          </a:p>
        </p:txBody>
      </p:sp>
      <p:sp>
        <p:nvSpPr>
          <p:cNvPr id="509" name="Shape 6"/>
          <p:cNvSpPr/>
          <p:nvPr/>
        </p:nvSpPr>
        <p:spPr>
          <a:xfrm>
            <a:off x="502920" y="2066544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0" name="Text 7"/>
          <p:cNvSpPr/>
          <p:nvPr/>
        </p:nvSpPr>
        <p:spPr>
          <a:xfrm>
            <a:off x="813816" y="1847088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Disqualification explanations for disqualified bids.</a:t>
            </a:r>
            <a:endParaRPr lang="en-US" sz="1150" dirty="0"/>
          </a:p>
        </p:txBody>
      </p:sp>
      <p:sp>
        <p:nvSpPr>
          <p:cNvPr id="511" name="Shape 8"/>
          <p:cNvSpPr/>
          <p:nvPr/>
        </p:nvSpPr>
        <p:spPr>
          <a:xfrm>
            <a:off x="502920" y="2834640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2" name="Text 9"/>
          <p:cNvSpPr/>
          <p:nvPr/>
        </p:nvSpPr>
        <p:spPr>
          <a:xfrm>
            <a:off x="813816" y="2615184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of evaluators with title, role, and relationship to the applicant.</a:t>
            </a:r>
            <a:endParaRPr lang="en-US" sz="1150" dirty="0"/>
          </a:p>
        </p:txBody>
      </p:sp>
      <p:sp>
        <p:nvSpPr>
          <p:cNvPr id="513" name="Shape 10"/>
          <p:cNvSpPr/>
          <p:nvPr/>
        </p:nvSpPr>
        <p:spPr>
          <a:xfrm>
            <a:off x="502920" y="3602736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813816" y="3383280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Copies of award notices or notices to winners. Bidder Q&amp;A and meeting or walkthrough summaries.</a:t>
            </a:r>
            <a:endParaRPr lang="en-US" sz="1150" dirty="0"/>
          </a:p>
        </p:txBody>
      </p:sp>
      <p:sp>
        <p:nvSpPr>
          <p:cNvPr id="515" name="Shape 12"/>
          <p:cNvSpPr/>
          <p:nvPr/>
        </p:nvSpPr>
        <p:spPr>
          <a:xfrm>
            <a:off x="4709160" y="1298448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6" name="Text 13"/>
          <p:cNvSpPr/>
          <p:nvPr/>
        </p:nvSpPr>
        <p:spPr>
          <a:xfrm>
            <a:off x="5020056" y="1078992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Memos, board minutes, and similar provider-selection documents.</a:t>
            </a:r>
            <a:endParaRPr lang="en-US" sz="1150" dirty="0"/>
          </a:p>
        </p:txBody>
      </p:sp>
      <p:sp>
        <p:nvSpPr>
          <p:cNvPr id="517" name="Shape 14"/>
          <p:cNvSpPr/>
          <p:nvPr/>
        </p:nvSpPr>
        <p:spPr>
          <a:xfrm>
            <a:off x="4709160" y="2066544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8" name="Text 15"/>
          <p:cNvSpPr/>
          <p:nvPr/>
        </p:nvSpPr>
        <p:spPr>
          <a:xfrm>
            <a:off x="5020056" y="1847088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bidder correspondence occurring outside the portal.</a:t>
            </a:r>
            <a:endParaRPr lang="en-US" sz="1150" dirty="0"/>
          </a:p>
        </p:txBody>
      </p:sp>
      <p:sp>
        <p:nvSpPr>
          <p:cNvPr id="519" name="Shape 16"/>
          <p:cNvSpPr/>
          <p:nvPr/>
        </p:nvSpPr>
        <p:spPr>
          <a:xfrm>
            <a:off x="4709160" y="2834640"/>
            <a:ext cx="146304" cy="146304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0" name="Text 17"/>
          <p:cNvSpPr/>
          <p:nvPr/>
        </p:nvSpPr>
        <p:spPr>
          <a:xfrm>
            <a:off x="5020056" y="2615184"/>
            <a:ext cx="362102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contracts, or approved substitutes for month-to-month service such as bills or vendor letters.</a:t>
            </a:r>
            <a:endParaRPr lang="en-US" sz="1150" dirty="0"/>
          </a:p>
        </p:txBody>
      </p:sp>
      <p:sp>
        <p:nvSpPr>
          <p:cNvPr id="521" name="Shape 18"/>
          <p:cNvSpPr/>
          <p:nvPr/>
        </p:nvSpPr>
        <p:spPr>
          <a:xfrm>
            <a:off x="502920" y="4206240"/>
            <a:ext cx="8138160" cy="475488"/>
          </a:xfrm>
          <a:prstGeom prst="roundRect">
            <a:avLst>
              <a:gd name="adj" fmla="val 11538"/>
            </a:avLst>
          </a:prstGeom>
          <a:solidFill>
            <a:srgbClr val="E7EE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2" name="Text 19"/>
          <p:cNvSpPr/>
          <p:nvPr/>
        </p:nvSpPr>
        <p:spPr>
          <a:xfrm>
            <a:off x="731520" y="4206240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Uploads in the portal satisfy federal record-retention requirements for those items.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4850">
        <p:fade/>
      </p:transition>
    </mc:Choice>
    <mc:Fallback xmlns="">
      <p:transition spd="med" advClick="0" advTm="4485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Meetings are still allowed, but transparency increases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78992"/>
            <a:ext cx="2606040" cy="169164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731520" y="1280160"/>
            <a:ext cx="365760" cy="365760"/>
          </a:xfrm>
          <a:prstGeom prst="ellipse">
            <a:avLst/>
          </a:prstGeom>
          <a:solidFill>
            <a:srgbClr val="143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685800" y="1261872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10" name="Text 7"/>
          <p:cNvSpPr/>
          <p:nvPr/>
        </p:nvSpPr>
        <p:spPr>
          <a:xfrm>
            <a:off x="731520" y="175564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summary</a:t>
            </a:r>
            <a:endParaRPr lang="en-US" sz="1300" dirty="0"/>
          </a:p>
        </p:txBody>
      </p:sp>
      <p:sp>
        <p:nvSpPr>
          <p:cNvPr id="511" name="Text 8"/>
          <p:cNvSpPr/>
          <p:nvPr/>
        </p:nvSpPr>
        <p:spPr>
          <a:xfrm>
            <a:off x="731520" y="2066544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summaries of conferences and walkthroughs by the time Form 471 is filed.</a:t>
            </a:r>
            <a:endParaRPr lang="en-US" sz="1050" dirty="0"/>
          </a:p>
        </p:txBody>
      </p:sp>
      <p:sp>
        <p:nvSpPr>
          <p:cNvPr id="512" name="Shape 9"/>
          <p:cNvSpPr/>
          <p:nvPr/>
        </p:nvSpPr>
        <p:spPr>
          <a:xfrm>
            <a:off x="3319272" y="1078992"/>
            <a:ext cx="2606040" cy="169164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" name="Shape 10"/>
          <p:cNvSpPr/>
          <p:nvPr/>
        </p:nvSpPr>
        <p:spPr>
          <a:xfrm>
            <a:off x="3547872" y="1280160"/>
            <a:ext cx="365760" cy="365760"/>
          </a:xfrm>
          <a:prstGeom prst="ellipse">
            <a:avLst/>
          </a:prstGeom>
          <a:solidFill>
            <a:srgbClr val="1560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4" name="Text 11"/>
          <p:cNvSpPr/>
          <p:nvPr/>
        </p:nvSpPr>
        <p:spPr>
          <a:xfrm>
            <a:off x="3502152" y="1261872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515" name="Text 12"/>
          <p:cNvSpPr/>
          <p:nvPr/>
        </p:nvSpPr>
        <p:spPr>
          <a:xfrm>
            <a:off x="3547872" y="175564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72-hour rule</a:t>
            </a:r>
            <a:endParaRPr lang="en-US" sz="1300" dirty="0"/>
          </a:p>
        </p:txBody>
      </p:sp>
      <p:sp>
        <p:nvSpPr>
          <p:cNvPr id="516" name="Text 13"/>
          <p:cNvSpPr/>
          <p:nvPr/>
        </p:nvSpPr>
        <p:spPr>
          <a:xfrm>
            <a:off x="3547872" y="2066544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Competitive-bidding Q&amp;A from meetings must be uploaded within 72 hours.</a:t>
            </a:r>
            <a:endParaRPr lang="en-US" sz="1050" dirty="0"/>
          </a:p>
        </p:txBody>
      </p:sp>
      <p:sp>
        <p:nvSpPr>
          <p:cNvPr id="517" name="Shape 14"/>
          <p:cNvSpPr/>
          <p:nvPr/>
        </p:nvSpPr>
        <p:spPr>
          <a:xfrm>
            <a:off x="6135624" y="1078992"/>
            <a:ext cx="2606040" cy="169164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8" name="Shape 15"/>
          <p:cNvSpPr/>
          <p:nvPr/>
        </p:nvSpPr>
        <p:spPr>
          <a:xfrm>
            <a:off x="6364224" y="1280160"/>
            <a:ext cx="365760" cy="365760"/>
          </a:xfrm>
          <a:prstGeom prst="ellipse">
            <a:avLst/>
          </a:prstGeom>
          <a:solidFill>
            <a:srgbClr val="0F9E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9" name="Text 16"/>
          <p:cNvSpPr/>
          <p:nvPr/>
        </p:nvSpPr>
        <p:spPr>
          <a:xfrm>
            <a:off x="6318504" y="1261872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520" name="Text 17"/>
          <p:cNvSpPr/>
          <p:nvPr/>
        </p:nvSpPr>
        <p:spPr>
          <a:xfrm>
            <a:off x="6364224" y="175564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treatment</a:t>
            </a:r>
            <a:endParaRPr lang="en-US" sz="1300" dirty="0"/>
          </a:p>
        </p:txBody>
      </p:sp>
      <p:sp>
        <p:nvSpPr>
          <p:cNvPr id="521" name="Text 18"/>
          <p:cNvSpPr/>
          <p:nvPr/>
        </p:nvSpPr>
        <p:spPr>
          <a:xfrm>
            <a:off x="6364224" y="2066544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bidders must receive the same information and the same treatment.</a:t>
            </a:r>
            <a:endParaRPr lang="en-US" sz="1050" dirty="0"/>
          </a:p>
        </p:txBody>
      </p:sp>
      <p:sp>
        <p:nvSpPr>
          <p:cNvPr id="522" name="Shape 19"/>
          <p:cNvSpPr/>
          <p:nvPr/>
        </p:nvSpPr>
        <p:spPr>
          <a:xfrm>
            <a:off x="502920" y="3035808"/>
            <a:ext cx="8138160" cy="1481328"/>
          </a:xfrm>
          <a:prstGeom prst="roundRect">
            <a:avLst>
              <a:gd name="adj" fmla="val 4321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3" name="Text 20"/>
          <p:cNvSpPr/>
          <p:nvPr/>
        </p:nvSpPr>
        <p:spPr>
          <a:xfrm>
            <a:off x="777240" y="3200400"/>
            <a:ext cx="758952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Summaries should include date, time, bidder names, and either the Q&amp;A or general purpose.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Substantive changes to the 470 or RFP restart the 28-day waiting period.</a:t>
            </a:r>
            <a:endParaRPr lang="en-US" sz="1250" dirty="0"/>
          </a:p>
          <a:p>
            <a:pPr marL="152400" indent="-1524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Non-substantive communications do not restart the clock.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7110">
        <p:fade/>
      </p:transition>
    </mc:Choice>
    <mc:Fallback xmlns="">
      <p:transition spd="med" advClick="0" advTm="2711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 0"/>
          <p:cNvSpPr/>
          <p:nvPr/>
        </p:nvSpPr>
        <p:spPr>
          <a:xfrm>
            <a:off x="502920" y="274320"/>
            <a:ext cx="6949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43A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Anonymous questions, single bids, and no-bid situations</a:t>
            </a:r>
            <a:endParaRPr lang="en-US" sz="2600" dirty="0"/>
          </a:p>
        </p:txBody>
      </p:sp>
      <p:sp>
        <p:nvSpPr>
          <p:cNvPr id="503" name="Shape 1"/>
          <p:cNvSpPr/>
          <p:nvPr/>
        </p:nvSpPr>
        <p:spPr>
          <a:xfrm>
            <a:off x="7607808" y="146304"/>
            <a:ext cx="1097280" cy="402336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6350">
            <a:solidFill>
              <a:srgbClr val="D7E0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04" name="Image 0" descr="assets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9248" y="214884"/>
            <a:ext cx="914400" cy="283464"/>
          </a:xfrm>
          <a:prstGeom prst="rect">
            <a:avLst/>
          </a:prstGeom>
        </p:spPr>
      </p:pic>
      <p:sp>
        <p:nvSpPr>
          <p:cNvPr id="505" name="Text 2"/>
          <p:cNvSpPr/>
          <p:nvPr/>
        </p:nvSpPr>
        <p:spPr>
          <a:xfrm>
            <a:off x="502920" y="4828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Kellogg &amp; Sovereign® Consulting</a:t>
            </a:r>
            <a:endParaRPr lang="en-US" sz="850" dirty="0"/>
          </a:p>
        </p:txBody>
      </p:sp>
      <p:sp>
        <p:nvSpPr>
          <p:cNvPr id="506" name="Text 3"/>
          <p:cNvSpPr/>
          <p:nvPr/>
        </p:nvSpPr>
        <p:spPr>
          <a:xfrm>
            <a:off x="5029200" y="482803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Reference: FCC 26-30 (FCC 26-30A1)</a:t>
            </a:r>
            <a:endParaRPr lang="en-US" sz="850" dirty="0"/>
          </a:p>
        </p:txBody>
      </p:sp>
      <p:sp>
        <p:nvSpPr>
          <p:cNvPr id="507" name="Shape 4"/>
          <p:cNvSpPr/>
          <p:nvPr/>
        </p:nvSpPr>
        <p:spPr>
          <a:xfrm>
            <a:off x="50292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FFFFFF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8" name="Shape 5"/>
          <p:cNvSpPr/>
          <p:nvPr/>
        </p:nvSpPr>
        <p:spPr>
          <a:xfrm>
            <a:off x="4663440" y="1097280"/>
            <a:ext cx="3977640" cy="3474720"/>
          </a:xfrm>
          <a:prstGeom prst="roundRect">
            <a:avLst>
              <a:gd name="adj" fmla="val 1842"/>
            </a:avLst>
          </a:prstGeom>
          <a:solidFill>
            <a:srgbClr val="E7EEF7"/>
          </a:solidFill>
          <a:ln w="9525">
            <a:solidFill>
              <a:srgbClr val="D7E0EA"/>
            </a:solidFill>
            <a:prstDash val="solid"/>
          </a:ln>
          <a:effectLst>
            <a:outerShdw algn="bl" rotWithShape="0">
              <a:srgbClr val="143A6B">
                <a:alpha val="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9" name="Text 6"/>
          <p:cNvSpPr/>
          <p:nvPr/>
        </p:nvSpPr>
        <p:spPr>
          <a:xfrm>
            <a:off x="777240" y="1298448"/>
            <a:ext cx="347472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Bidders may ask anonymous questions in the portal, and responses are visible to all participants.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bids are received, the applicant may request quotes directly but must upload the solicitation and response.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bid may be used if it is cost-effective and otherwise compliant.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bid evaluation and vendor selection documents must still be uploaded, even where states protect internal procurement material.</a:t>
            </a:r>
            <a:endParaRPr lang="en-US" sz="1150" dirty="0"/>
          </a:p>
        </p:txBody>
      </p:sp>
      <p:sp>
        <p:nvSpPr>
          <p:cNvPr id="510" name="Text 7"/>
          <p:cNvSpPr/>
          <p:nvPr/>
        </p:nvSpPr>
        <p:spPr>
          <a:xfrm>
            <a:off x="4937760" y="1298448"/>
            <a:ext cx="347472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Non-winning bids and submitted pricing data are presumptively confidential and not routinely public.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entered on Form 471 remains public.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may require NDAs and mandatory walkthroughs if stated in the 470 or RFP.</a:t>
            </a:r>
            <a:endParaRPr lang="en-US" sz="1150" dirty="0"/>
          </a:p>
          <a:p>
            <a:pPr marL="152400" indent="-1524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E38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USAC will create an optional standardized bid response template.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4570">
        <p:fade/>
      </p:transition>
    </mc:Choice>
    <mc:Fallback xmlns="">
      <p:transition spd="med" advClick="0" advTm="2457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2003</Words>
  <Application>Microsoft Office PowerPoint</Application>
  <PresentationFormat>On-screen Show (16:9)</PresentationFormat>
  <Paragraphs>279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Vishal Khullar</cp:lastModifiedBy>
  <cp:revision>36</cp:revision>
  <dcterms:created xsi:type="dcterms:W3CDTF">2026-06-29T20:55:24Z</dcterms:created>
  <dcterms:modified xsi:type="dcterms:W3CDTF">2026-07-10T05:55:56Z</dcterms:modified>
</cp:coreProperties>
</file>